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ink/ink4.xml" ContentType="application/inkml+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ink/ink1.xml" ContentType="application/inkml+xml"/>
  <Override PartName="/ppt/ink/ink2.xml" ContentType="application/inkml+xml"/>
  <Override PartName="/ppt/slideLayouts/slideLayout10.xml" ContentType="application/vnd.openxmlformats-officedocument.presentationml.slideLayout+xml"/>
  <Default Extension="gif" ContentType="image/gif"/>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ink/ink3.xml" ContentType="application/inkml+xml"/>
  <Override PartName="/ppt/ink/ink5.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6" r:id="rId3"/>
    <p:sldId id="278" r:id="rId4"/>
    <p:sldId id="279" r:id="rId5"/>
    <p:sldId id="268" r:id="rId6"/>
    <p:sldId id="272" r:id="rId7"/>
    <p:sldId id="292" r:id="rId8"/>
    <p:sldId id="293" r:id="rId9"/>
    <p:sldId id="295" r:id="rId10"/>
    <p:sldId id="294" r:id="rId11"/>
    <p:sldId id="296" r:id="rId12"/>
    <p:sldId id="277" r:id="rId13"/>
    <p:sldId id="271" r:id="rId14"/>
    <p:sldId id="280" r:id="rId15"/>
    <p:sldId id="297" r:id="rId16"/>
    <p:sldId id="273" r:id="rId17"/>
    <p:sldId id="289" r:id="rId18"/>
    <p:sldId id="288" r:id="rId19"/>
    <p:sldId id="282" r:id="rId20"/>
    <p:sldId id="298" r:id="rId21"/>
    <p:sldId id="286" r:id="rId22"/>
    <p:sldId id="283" r:id="rId23"/>
    <p:sldId id="284" r:id="rId24"/>
    <p:sldId id="274" r:id="rId25"/>
    <p:sldId id="299" r:id="rId26"/>
    <p:sldId id="300" r:id="rId27"/>
    <p:sldId id="301" r:id="rId28"/>
    <p:sldId id="302" r:id="rId29"/>
    <p:sldId id="303" r:id="rId30"/>
    <p:sldId id="304" r:id="rId31"/>
    <p:sldId id="306" r:id="rId32"/>
    <p:sldId id="307" r:id="rId33"/>
    <p:sldId id="309" r:id="rId34"/>
    <p:sldId id="310" r:id="rId35"/>
    <p:sldId id="311" r:id="rId36"/>
    <p:sldId id="312" r:id="rId37"/>
    <p:sldId id="308" r:id="rId38"/>
    <p:sldId id="30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90E9A2-2FF6-4478-8582-496FB0E14151}" v="2108" dt="2024-01-30T07:40:29.733"/>
    <p1510:client id="{DD5C7DD3-0330-4219-9058-F36D11210FFA}" v="208" dt="2024-01-30T06:51:57.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70" d="100"/>
          <a:sy n="70" d="100"/>
        </p:scale>
        <p:origin x="-120" y="-16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bala Sree Harshitha" userId="S::kambalasree.harshitha2021@vitstudent.ac.in::74a73084-37b6-434c-bb34-7f98c6cfe89d" providerId="AD" clId="Web-{DD5C7DD3-0330-4219-9058-F36D11210FFA}"/>
    <pc:docChg chg="modSld">
      <pc:chgData name="Kambala Sree Harshitha" userId="S::kambalasree.harshitha2021@vitstudent.ac.in::74a73084-37b6-434c-bb34-7f98c6cfe89d" providerId="AD" clId="Web-{DD5C7DD3-0330-4219-9058-F36D11210FFA}" dt="2024-01-30T06:51:57.380" v="113" actId="20577"/>
      <pc:docMkLst>
        <pc:docMk/>
      </pc:docMkLst>
      <pc:sldChg chg="addSp modSp">
        <pc:chgData name="Kambala Sree Harshitha" userId="S::kambalasree.harshitha2021@vitstudent.ac.in::74a73084-37b6-434c-bb34-7f98c6cfe89d" providerId="AD" clId="Web-{DD5C7DD3-0330-4219-9058-F36D11210FFA}" dt="2024-01-30T06:49:55.766" v="102" actId="20577"/>
        <pc:sldMkLst>
          <pc:docMk/>
          <pc:sldMk cId="1093202925" sldId="266"/>
        </pc:sldMkLst>
        <pc:spChg chg="mod">
          <ac:chgData name="Kambala Sree Harshitha" userId="S::kambalasree.harshitha2021@vitstudent.ac.in::74a73084-37b6-434c-bb34-7f98c6cfe89d" providerId="AD" clId="Web-{DD5C7DD3-0330-4219-9058-F36D11210FFA}" dt="2024-01-30T06:49:55.766" v="102" actId="20577"/>
          <ac:spMkLst>
            <pc:docMk/>
            <pc:sldMk cId="1093202925" sldId="266"/>
            <ac:spMk id="6" creationId="{9DBC518F-D095-F4D4-DBBE-4C4E0DCBFC70}"/>
          </ac:spMkLst>
        </pc:spChg>
        <pc:picChg chg="add mod ord">
          <ac:chgData name="Kambala Sree Harshitha" userId="S::kambalasree.harshitha2021@vitstudent.ac.in::74a73084-37b6-434c-bb34-7f98c6cfe89d" providerId="AD" clId="Web-{DD5C7DD3-0330-4219-9058-F36D11210FFA}" dt="2024-01-30T06:49:20.640" v="98" actId="1076"/>
          <ac:picMkLst>
            <pc:docMk/>
            <pc:sldMk cId="1093202925" sldId="266"/>
            <ac:picMk id="4" creationId="{32A3DE7F-117F-1A07-A69B-696E27697D9A}"/>
          </ac:picMkLst>
        </pc:picChg>
        <pc:picChg chg="mod">
          <ac:chgData name="Kambala Sree Harshitha" userId="S::kambalasree.harshitha2021@vitstudent.ac.in::74a73084-37b6-434c-bb34-7f98c6cfe89d" providerId="AD" clId="Web-{DD5C7DD3-0330-4219-9058-F36D11210FFA}" dt="2024-01-30T06:47:12.464" v="85" actId="1076"/>
          <ac:picMkLst>
            <pc:docMk/>
            <pc:sldMk cId="1093202925" sldId="266"/>
            <ac:picMk id="5" creationId="{45C4F8DE-F8DC-BB6B-4887-79D5CAB8979A}"/>
          </ac:picMkLst>
        </pc:picChg>
      </pc:sldChg>
      <pc:sldChg chg="modSp">
        <pc:chgData name="Kambala Sree Harshitha" userId="S::kambalasree.harshitha2021@vitstudent.ac.in::74a73084-37b6-434c-bb34-7f98c6cfe89d" providerId="AD" clId="Web-{DD5C7DD3-0330-4219-9058-F36D11210FFA}" dt="2024-01-30T06:51:57.380" v="113" actId="20577"/>
        <pc:sldMkLst>
          <pc:docMk/>
          <pc:sldMk cId="464541500" sldId="278"/>
        </pc:sldMkLst>
        <pc:spChg chg="mod">
          <ac:chgData name="Kambala Sree Harshitha" userId="S::kambalasree.harshitha2021@vitstudent.ac.in::74a73084-37b6-434c-bb34-7f98c6cfe89d" providerId="AD" clId="Web-{DD5C7DD3-0330-4219-9058-F36D11210FFA}" dt="2024-01-30T06:51:57.380" v="113" actId="20577"/>
          <ac:spMkLst>
            <pc:docMk/>
            <pc:sldMk cId="464541500" sldId="278"/>
            <ac:spMk id="6" creationId="{9DBC518F-D095-F4D4-DBBE-4C4E0DCBFC70}"/>
          </ac:spMkLst>
        </pc:spChg>
        <pc:picChg chg="mod">
          <ac:chgData name="Kambala Sree Harshitha" userId="S::kambalasree.harshitha2021@vitstudent.ac.in::74a73084-37b6-434c-bb34-7f98c6cfe89d" providerId="AD" clId="Web-{DD5C7DD3-0330-4219-9058-F36D11210FFA}" dt="2024-01-30T06:50:39.455" v="108" actId="1076"/>
          <ac:picMkLst>
            <pc:docMk/>
            <pc:sldMk cId="464541500" sldId="278"/>
            <ac:picMk id="5" creationId="{45C4F8DE-F8DC-BB6B-4887-79D5CAB8979A}"/>
          </ac:picMkLst>
        </pc:picChg>
      </pc:sldChg>
    </pc:docChg>
  </pc:docChgLst>
  <pc:docChgLst>
    <pc:chgData name="Kambala Sree Harshitha" userId="S::kambalasree.harshitha2021@vitstudent.ac.in::74a73084-37b6-434c-bb34-7f98c6cfe89d" providerId="AD" clId="Web-{A890E9A2-2FF6-4478-8582-496FB0E14151}"/>
    <pc:docChg chg="addSld modSld sldOrd">
      <pc:chgData name="Kambala Sree Harshitha" userId="S::kambalasree.harshitha2021@vitstudent.ac.in::74a73084-37b6-434c-bb34-7f98c6cfe89d" providerId="AD" clId="Web-{A890E9A2-2FF6-4478-8582-496FB0E14151}" dt="2024-01-30T07:40:28.655" v="1094" actId="20577"/>
      <pc:docMkLst>
        <pc:docMk/>
      </pc:docMkLst>
      <pc:sldChg chg="modSp">
        <pc:chgData name="Kambala Sree Harshitha" userId="S::kambalasree.harshitha2021@vitstudent.ac.in::74a73084-37b6-434c-bb34-7f98c6cfe89d" providerId="AD" clId="Web-{A890E9A2-2FF6-4478-8582-496FB0E14151}" dt="2024-01-30T07:20:04.856" v="533" actId="20577"/>
        <pc:sldMkLst>
          <pc:docMk/>
          <pc:sldMk cId="3333619541" sldId="268"/>
        </pc:sldMkLst>
        <pc:spChg chg="mod">
          <ac:chgData name="Kambala Sree Harshitha" userId="S::kambalasree.harshitha2021@vitstudent.ac.in::74a73084-37b6-434c-bb34-7f98c6cfe89d" providerId="AD" clId="Web-{A890E9A2-2FF6-4478-8582-496FB0E14151}" dt="2024-01-30T07:20:04.856" v="533" actId="20577"/>
          <ac:spMkLst>
            <pc:docMk/>
            <pc:sldMk cId="3333619541" sldId="268"/>
            <ac:spMk id="3" creationId="{BAAE62C2-7CB6-17B0-462C-3B65B6719D73}"/>
          </ac:spMkLst>
        </pc:spChg>
      </pc:sldChg>
      <pc:sldChg chg="modSp">
        <pc:chgData name="Kambala Sree Harshitha" userId="S::kambalasree.harshitha2021@vitstudent.ac.in::74a73084-37b6-434c-bb34-7f98c6cfe89d" providerId="AD" clId="Web-{A890E9A2-2FF6-4478-8582-496FB0E14151}" dt="2024-01-30T07:20:16.263" v="534" actId="20577"/>
        <pc:sldMkLst>
          <pc:docMk/>
          <pc:sldMk cId="3327061908" sldId="271"/>
        </pc:sldMkLst>
        <pc:spChg chg="mod">
          <ac:chgData name="Kambala Sree Harshitha" userId="S::kambalasree.harshitha2021@vitstudent.ac.in::74a73084-37b6-434c-bb34-7f98c6cfe89d" providerId="AD" clId="Web-{A890E9A2-2FF6-4478-8582-496FB0E14151}" dt="2024-01-30T07:20:16.263" v="534" actId="20577"/>
          <ac:spMkLst>
            <pc:docMk/>
            <pc:sldMk cId="3327061908" sldId="271"/>
            <ac:spMk id="3" creationId="{8A6637E9-4E56-31DA-12D6-A02666B5FA6F}"/>
          </ac:spMkLst>
        </pc:spChg>
      </pc:sldChg>
      <pc:sldChg chg="modSp">
        <pc:chgData name="Kambala Sree Harshitha" userId="S::kambalasree.harshitha2021@vitstudent.ac.in::74a73084-37b6-434c-bb34-7f98c6cfe89d" providerId="AD" clId="Web-{A890E9A2-2FF6-4478-8582-496FB0E14151}" dt="2024-01-30T07:31:15.390" v="815" actId="20577"/>
        <pc:sldMkLst>
          <pc:docMk/>
          <pc:sldMk cId="1664541793" sldId="273"/>
        </pc:sldMkLst>
        <pc:spChg chg="mod">
          <ac:chgData name="Kambala Sree Harshitha" userId="S::kambalasree.harshitha2021@vitstudent.ac.in::74a73084-37b6-434c-bb34-7f98c6cfe89d" providerId="AD" clId="Web-{A890E9A2-2FF6-4478-8582-496FB0E14151}" dt="2024-01-30T07:31:15.390" v="815" actId="20577"/>
          <ac:spMkLst>
            <pc:docMk/>
            <pc:sldMk cId="1664541793" sldId="273"/>
            <ac:spMk id="3" creationId="{8A6637E9-4E56-31DA-12D6-A02666B5FA6F}"/>
          </ac:spMkLst>
        </pc:spChg>
      </pc:sldChg>
      <pc:sldChg chg="modSp">
        <pc:chgData name="Kambala Sree Harshitha" userId="S::kambalasree.harshitha2021@vitstudent.ac.in::74a73084-37b6-434c-bb34-7f98c6cfe89d" providerId="AD" clId="Web-{A890E9A2-2FF6-4478-8582-496FB0E14151}" dt="2024-01-30T07:40:28.655" v="1094" actId="20577"/>
        <pc:sldMkLst>
          <pc:docMk/>
          <pc:sldMk cId="4198369151" sldId="274"/>
        </pc:sldMkLst>
        <pc:spChg chg="mod">
          <ac:chgData name="Kambala Sree Harshitha" userId="S::kambalasree.harshitha2021@vitstudent.ac.in::74a73084-37b6-434c-bb34-7f98c6cfe89d" providerId="AD" clId="Web-{A890E9A2-2FF6-4478-8582-496FB0E14151}" dt="2024-01-30T07:40:28.655" v="1094" actId="20577"/>
          <ac:spMkLst>
            <pc:docMk/>
            <pc:sldMk cId="4198369151" sldId="274"/>
            <ac:spMk id="3" creationId="{8A6637E9-4E56-31DA-12D6-A02666B5FA6F}"/>
          </ac:spMkLst>
        </pc:spChg>
      </pc:sldChg>
      <pc:sldChg chg="modSp">
        <pc:chgData name="Kambala Sree Harshitha" userId="S::kambalasree.harshitha2021@vitstudent.ac.in::74a73084-37b6-434c-bb34-7f98c6cfe89d" providerId="AD" clId="Web-{A890E9A2-2FF6-4478-8582-496FB0E14151}" dt="2024-01-30T07:23:37.706" v="579" actId="20577"/>
        <pc:sldMkLst>
          <pc:docMk/>
          <pc:sldMk cId="3154553042" sldId="277"/>
        </pc:sldMkLst>
        <pc:spChg chg="mod">
          <ac:chgData name="Kambala Sree Harshitha" userId="S::kambalasree.harshitha2021@vitstudent.ac.in::74a73084-37b6-434c-bb34-7f98c6cfe89d" providerId="AD" clId="Web-{A890E9A2-2FF6-4478-8582-496FB0E14151}" dt="2024-01-30T07:23:37.706" v="579" actId="20577"/>
          <ac:spMkLst>
            <pc:docMk/>
            <pc:sldMk cId="3154553042" sldId="277"/>
            <ac:spMk id="3" creationId="{8A6637E9-4E56-31DA-12D6-A02666B5FA6F}"/>
          </ac:spMkLst>
        </pc:spChg>
      </pc:sldChg>
      <pc:sldChg chg="modSp">
        <pc:chgData name="Kambala Sree Harshitha" userId="S::kambalasree.harshitha2021@vitstudent.ac.in::74a73084-37b6-434c-bb34-7f98c6cfe89d" providerId="AD" clId="Web-{A890E9A2-2FF6-4478-8582-496FB0E14151}" dt="2024-01-30T07:04:18.877" v="237" actId="1076"/>
        <pc:sldMkLst>
          <pc:docMk/>
          <pc:sldMk cId="464541500" sldId="278"/>
        </pc:sldMkLst>
        <pc:spChg chg="mod">
          <ac:chgData name="Kambala Sree Harshitha" userId="S::kambalasree.harshitha2021@vitstudent.ac.in::74a73084-37b6-434c-bb34-7f98c6cfe89d" providerId="AD" clId="Web-{A890E9A2-2FF6-4478-8582-496FB0E14151}" dt="2024-01-30T07:04:17.471" v="236" actId="20577"/>
          <ac:spMkLst>
            <pc:docMk/>
            <pc:sldMk cId="464541500" sldId="278"/>
            <ac:spMk id="6" creationId="{9DBC518F-D095-F4D4-DBBE-4C4E0DCBFC70}"/>
          </ac:spMkLst>
        </pc:spChg>
        <pc:picChg chg="mod">
          <ac:chgData name="Kambala Sree Harshitha" userId="S::kambalasree.harshitha2021@vitstudent.ac.in::74a73084-37b6-434c-bb34-7f98c6cfe89d" providerId="AD" clId="Web-{A890E9A2-2FF6-4478-8582-496FB0E14151}" dt="2024-01-30T07:04:18.877" v="237" actId="1076"/>
          <ac:picMkLst>
            <pc:docMk/>
            <pc:sldMk cId="464541500" sldId="278"/>
            <ac:picMk id="5" creationId="{45C4F8DE-F8DC-BB6B-4887-79D5CAB8979A}"/>
          </ac:picMkLst>
        </pc:picChg>
      </pc:sldChg>
      <pc:sldChg chg="modSp">
        <pc:chgData name="Kambala Sree Harshitha" userId="S::kambalasree.harshitha2021@vitstudent.ac.in::74a73084-37b6-434c-bb34-7f98c6cfe89d" providerId="AD" clId="Web-{A890E9A2-2FF6-4478-8582-496FB0E14151}" dt="2024-01-30T07:19:41.699" v="530" actId="20577"/>
        <pc:sldMkLst>
          <pc:docMk/>
          <pc:sldMk cId="785694332" sldId="279"/>
        </pc:sldMkLst>
        <pc:spChg chg="mod">
          <ac:chgData name="Kambala Sree Harshitha" userId="S::kambalasree.harshitha2021@vitstudent.ac.in::74a73084-37b6-434c-bb34-7f98c6cfe89d" providerId="AD" clId="Web-{A890E9A2-2FF6-4478-8582-496FB0E14151}" dt="2024-01-30T07:19:41.699" v="530" actId="20577"/>
          <ac:spMkLst>
            <pc:docMk/>
            <pc:sldMk cId="785694332" sldId="279"/>
            <ac:spMk id="6" creationId="{9DBC518F-D095-F4D4-DBBE-4C4E0DCBFC70}"/>
          </ac:spMkLst>
        </pc:spChg>
        <pc:picChg chg="mod">
          <ac:chgData name="Kambala Sree Harshitha" userId="S::kambalasree.harshitha2021@vitstudent.ac.in::74a73084-37b6-434c-bb34-7f98c6cfe89d" providerId="AD" clId="Web-{A890E9A2-2FF6-4478-8582-496FB0E14151}" dt="2024-01-30T07:04:54.722" v="243" actId="1076"/>
          <ac:picMkLst>
            <pc:docMk/>
            <pc:sldMk cId="785694332" sldId="279"/>
            <ac:picMk id="5" creationId="{45C4F8DE-F8DC-BB6B-4887-79D5CAB8979A}"/>
          </ac:picMkLst>
        </pc:picChg>
      </pc:sldChg>
      <pc:sldChg chg="modSp add ord replId">
        <pc:chgData name="Kambala Sree Harshitha" userId="S::kambalasree.harshitha2021@vitstudent.ac.in::74a73084-37b6-434c-bb34-7f98c6cfe89d" providerId="AD" clId="Web-{A890E9A2-2FF6-4478-8582-496FB0E14151}" dt="2024-01-30T07:34:16.036" v="880" actId="20577"/>
        <pc:sldMkLst>
          <pc:docMk/>
          <pc:sldMk cId="3411426822" sldId="280"/>
        </pc:sldMkLst>
        <pc:spChg chg="mod">
          <ac:chgData name="Kambala Sree Harshitha" userId="S::kambalasree.harshitha2021@vitstudent.ac.in::74a73084-37b6-434c-bb34-7f98c6cfe89d" providerId="AD" clId="Web-{A890E9A2-2FF6-4478-8582-496FB0E14151}" dt="2024-01-30T07:34:16.036" v="880" actId="20577"/>
          <ac:spMkLst>
            <pc:docMk/>
            <pc:sldMk cId="3411426822" sldId="280"/>
            <ac:spMk id="3" creationId="{BBCD659D-F43A-EB38-8AC2-0ABAC2CE8876}"/>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8T13:52:08.401"/>
    </inkml:context>
    <inkml:brush xml:id="br0">
      <inkml:brushProperty name="width" value="0.05" units="cm"/>
      <inkml:brushProperty name="height" value="0.05" units="cm"/>
      <inkml:brushProperty name="color" value="#AE198D"/>
      <inkml:brushProperty name="inkEffects" value="galaxy"/>
      <inkml:brushProperty name="anchorX" value="-27359.25586"/>
      <inkml:brushProperty name="anchorY" value="-13555.15625"/>
      <inkml:brushProperty name="scaleFactor" value="0.5"/>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8T13:52:08.804"/>
    </inkml:context>
    <inkml:brush xml:id="br0">
      <inkml:brushProperty name="width" value="0.05" units="cm"/>
      <inkml:brushProperty name="height" value="0.05" units="cm"/>
      <inkml:brushProperty name="color" value="#AE198D"/>
      <inkml:brushProperty name="inkEffects" value="galaxy"/>
      <inkml:brushProperty name="anchorX" value="-28375.25586"/>
      <inkml:brushProperty name="anchorY" value="-14571.15625"/>
      <inkml:brushProperty name="scaleFactor" value="0.5"/>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8T13:52:08.992"/>
    </inkml:context>
    <inkml:brush xml:id="br0">
      <inkml:brushProperty name="width" value="0.05" units="cm"/>
      <inkml:brushProperty name="height" value="0.05" units="cm"/>
      <inkml:brushProperty name="color" value="#AE198D"/>
      <inkml:brushProperty name="inkEffects" value="galaxy"/>
      <inkml:brushProperty name="anchorX" value="-29391.25586"/>
      <inkml:brushProperty name="anchorY" value="-15587.15625"/>
      <inkml:brushProperty name="scaleFactor" value="0.5"/>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8T13:52:09.614"/>
    </inkml:context>
    <inkml:brush xml:id="br0">
      <inkml:brushProperty name="width" value="0.05" units="cm"/>
      <inkml:brushProperty name="height" value="0.05" units="cm"/>
      <inkml:brushProperty name="color" value="#AE198D"/>
      <inkml:brushProperty name="inkEffects" value="galaxy"/>
      <inkml:brushProperty name="anchorX" value="-30407.25586"/>
      <inkml:brushProperty name="anchorY" value="-16603.15625"/>
      <inkml:brushProperty name="scaleFactor" value="0.5"/>
    </inkml:brush>
  </inkml:definitions>
  <inkml:trace contextRef="#ctx0" brushRef="#br0">0 0 24575,'0'0'0,"0"5"0,0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8T13:52:10.121"/>
    </inkml:context>
    <inkml:brush xml:id="br0">
      <inkml:brushProperty name="width" value="0.05" units="cm"/>
      <inkml:brushProperty name="height" value="0.05" units="cm"/>
      <inkml:brushProperty name="color" value="#AE198D"/>
      <inkml:brushProperty name="inkEffects" value="galaxy"/>
      <inkml:brushProperty name="anchorX" value="-31423.25586"/>
      <inkml:brushProperty name="anchorY" value="-17629.58203"/>
      <inkml:brushProperty name="scaleFactor" value="0.5"/>
    </inkml:brush>
  </inkml:definitions>
  <inkml:trace contextRef="#ctx0" brushRef="#br0">0 0 24575,'0'0'0,"4"0"0,3 6 0,-2-1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8D65CA-7A08-0F85-434E-779ABBD825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198EE174-F9CD-A101-091E-DDF4A59A0B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4532EEA3-2598-A02B-CF7F-8EDEA4A1EF44}"/>
              </a:ext>
            </a:extLst>
          </p:cNvPr>
          <p:cNvSpPr>
            <a:spLocks noGrp="1"/>
          </p:cNvSpPr>
          <p:nvPr>
            <p:ph type="dt" sz="half" idx="10"/>
          </p:nvPr>
        </p:nvSpPr>
        <p:spPr/>
        <p:txBody>
          <a:bodyPr/>
          <a:lstStyle/>
          <a:p>
            <a:fld id="{11E5B2D3-F310-42AA-9DC9-32CD2044F2BE}" type="datetimeFigureOut">
              <a:rPr lang="en-IN" smtClean="0"/>
              <a:pPr/>
              <a:t>27-03-2024</a:t>
            </a:fld>
            <a:endParaRPr lang="en-IN"/>
          </a:p>
        </p:txBody>
      </p:sp>
      <p:sp>
        <p:nvSpPr>
          <p:cNvPr id="5" name="Footer Placeholder 4">
            <a:extLst>
              <a:ext uri="{FF2B5EF4-FFF2-40B4-BE49-F238E27FC236}">
                <a16:creationId xmlns:a16="http://schemas.microsoft.com/office/drawing/2014/main" xmlns="" id="{DA9FC126-DFC9-476E-4983-61D638FE48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8742270-354E-C470-FC63-CE2A040D50E1}"/>
              </a:ext>
            </a:extLst>
          </p:cNvPr>
          <p:cNvSpPr>
            <a:spLocks noGrp="1"/>
          </p:cNvSpPr>
          <p:nvPr>
            <p:ph type="sldNum" sz="quarter" idx="12"/>
          </p:nvPr>
        </p:nvSpPr>
        <p:spPr/>
        <p:txBody>
          <a:body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4034877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90C61D-4586-E76E-1455-D2DB0BA6008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9F2FF82-0156-A599-8203-E2E62AB941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0A4BB86-CF16-D06F-AC15-9C33F115A98A}"/>
              </a:ext>
            </a:extLst>
          </p:cNvPr>
          <p:cNvSpPr>
            <a:spLocks noGrp="1"/>
          </p:cNvSpPr>
          <p:nvPr>
            <p:ph type="dt" sz="half" idx="10"/>
          </p:nvPr>
        </p:nvSpPr>
        <p:spPr/>
        <p:txBody>
          <a:bodyPr/>
          <a:lstStyle/>
          <a:p>
            <a:fld id="{11E5B2D3-F310-42AA-9DC9-32CD2044F2BE}" type="datetimeFigureOut">
              <a:rPr lang="en-IN" smtClean="0"/>
              <a:pPr/>
              <a:t>27-03-2024</a:t>
            </a:fld>
            <a:endParaRPr lang="en-IN"/>
          </a:p>
        </p:txBody>
      </p:sp>
      <p:sp>
        <p:nvSpPr>
          <p:cNvPr id="5" name="Footer Placeholder 4">
            <a:extLst>
              <a:ext uri="{FF2B5EF4-FFF2-40B4-BE49-F238E27FC236}">
                <a16:creationId xmlns:a16="http://schemas.microsoft.com/office/drawing/2014/main" xmlns="" id="{616DE699-E532-D499-0DB3-B6F6551559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43A224A-FA30-FCE9-F564-E0E065341A55}"/>
              </a:ext>
            </a:extLst>
          </p:cNvPr>
          <p:cNvSpPr>
            <a:spLocks noGrp="1"/>
          </p:cNvSpPr>
          <p:nvPr>
            <p:ph type="sldNum" sz="quarter" idx="12"/>
          </p:nvPr>
        </p:nvSpPr>
        <p:spPr/>
        <p:txBody>
          <a:body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2150826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D0ACB44-AADA-8BA7-3F73-0DC3BD9240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7DF765F-E57C-DCED-06D5-1743A0DF88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5456E0B-95F2-1C0F-0EF2-589CA7FAD1EB}"/>
              </a:ext>
            </a:extLst>
          </p:cNvPr>
          <p:cNvSpPr>
            <a:spLocks noGrp="1"/>
          </p:cNvSpPr>
          <p:nvPr>
            <p:ph type="dt" sz="half" idx="10"/>
          </p:nvPr>
        </p:nvSpPr>
        <p:spPr/>
        <p:txBody>
          <a:bodyPr/>
          <a:lstStyle/>
          <a:p>
            <a:fld id="{11E5B2D3-F310-42AA-9DC9-32CD2044F2BE}" type="datetimeFigureOut">
              <a:rPr lang="en-IN" smtClean="0"/>
              <a:pPr/>
              <a:t>27-03-2024</a:t>
            </a:fld>
            <a:endParaRPr lang="en-IN"/>
          </a:p>
        </p:txBody>
      </p:sp>
      <p:sp>
        <p:nvSpPr>
          <p:cNvPr id="5" name="Footer Placeholder 4">
            <a:extLst>
              <a:ext uri="{FF2B5EF4-FFF2-40B4-BE49-F238E27FC236}">
                <a16:creationId xmlns:a16="http://schemas.microsoft.com/office/drawing/2014/main" xmlns="" id="{A37612B0-2365-08E3-381F-059B6182C9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79DC296-6F04-B362-393E-7F09D6C40BBF}"/>
              </a:ext>
            </a:extLst>
          </p:cNvPr>
          <p:cNvSpPr>
            <a:spLocks noGrp="1"/>
          </p:cNvSpPr>
          <p:nvPr>
            <p:ph type="sldNum" sz="quarter" idx="12"/>
          </p:nvPr>
        </p:nvSpPr>
        <p:spPr/>
        <p:txBody>
          <a:body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1723565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EE2379-7785-98D9-F4BC-66F0371C14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27FA574-8BB5-09C3-33AD-46E2935710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A18E5C0-95AA-F785-7292-E9958448E9DC}"/>
              </a:ext>
            </a:extLst>
          </p:cNvPr>
          <p:cNvSpPr>
            <a:spLocks noGrp="1"/>
          </p:cNvSpPr>
          <p:nvPr>
            <p:ph type="dt" sz="half" idx="10"/>
          </p:nvPr>
        </p:nvSpPr>
        <p:spPr/>
        <p:txBody>
          <a:bodyPr/>
          <a:lstStyle/>
          <a:p>
            <a:fld id="{11E5B2D3-F310-42AA-9DC9-32CD2044F2BE}" type="datetimeFigureOut">
              <a:rPr lang="en-IN" smtClean="0"/>
              <a:pPr/>
              <a:t>27-03-2024</a:t>
            </a:fld>
            <a:endParaRPr lang="en-IN"/>
          </a:p>
        </p:txBody>
      </p:sp>
      <p:sp>
        <p:nvSpPr>
          <p:cNvPr id="5" name="Footer Placeholder 4">
            <a:extLst>
              <a:ext uri="{FF2B5EF4-FFF2-40B4-BE49-F238E27FC236}">
                <a16:creationId xmlns:a16="http://schemas.microsoft.com/office/drawing/2014/main" xmlns="" id="{E231FE74-D145-EC0D-CED3-3929D70CAE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31E33F1-470A-87E7-12A6-07AA15DDC983}"/>
              </a:ext>
            </a:extLst>
          </p:cNvPr>
          <p:cNvSpPr>
            <a:spLocks noGrp="1"/>
          </p:cNvSpPr>
          <p:nvPr>
            <p:ph type="sldNum" sz="quarter" idx="12"/>
          </p:nvPr>
        </p:nvSpPr>
        <p:spPr/>
        <p:txBody>
          <a:body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2696662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73A4AA-2147-E3E8-1142-B2ED0AD16C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66A1717-50CB-D434-3F95-3096D1D6B4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CC3909F-B387-0A55-A3A7-6E77927313D2}"/>
              </a:ext>
            </a:extLst>
          </p:cNvPr>
          <p:cNvSpPr>
            <a:spLocks noGrp="1"/>
          </p:cNvSpPr>
          <p:nvPr>
            <p:ph type="dt" sz="half" idx="10"/>
          </p:nvPr>
        </p:nvSpPr>
        <p:spPr/>
        <p:txBody>
          <a:bodyPr/>
          <a:lstStyle/>
          <a:p>
            <a:fld id="{11E5B2D3-F310-42AA-9DC9-32CD2044F2BE}" type="datetimeFigureOut">
              <a:rPr lang="en-IN" smtClean="0"/>
              <a:pPr/>
              <a:t>27-03-2024</a:t>
            </a:fld>
            <a:endParaRPr lang="en-IN"/>
          </a:p>
        </p:txBody>
      </p:sp>
      <p:sp>
        <p:nvSpPr>
          <p:cNvPr id="5" name="Footer Placeholder 4">
            <a:extLst>
              <a:ext uri="{FF2B5EF4-FFF2-40B4-BE49-F238E27FC236}">
                <a16:creationId xmlns:a16="http://schemas.microsoft.com/office/drawing/2014/main" xmlns="" id="{3EA32CB6-A542-392C-1707-4C33C89AA1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82021E7-E114-D2E5-6317-9E42219F44DE}"/>
              </a:ext>
            </a:extLst>
          </p:cNvPr>
          <p:cNvSpPr>
            <a:spLocks noGrp="1"/>
          </p:cNvSpPr>
          <p:nvPr>
            <p:ph type="sldNum" sz="quarter" idx="12"/>
          </p:nvPr>
        </p:nvSpPr>
        <p:spPr/>
        <p:txBody>
          <a:body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2273083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D46152-3C75-BAA6-0D94-B1E27EAA66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34897D4-9485-FC40-B68D-D5BC6CD96F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C05BE2B-C43A-7ADF-E635-7A760C2B64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B2035F2-18E8-88F3-CE42-AE5231FBAA83}"/>
              </a:ext>
            </a:extLst>
          </p:cNvPr>
          <p:cNvSpPr>
            <a:spLocks noGrp="1"/>
          </p:cNvSpPr>
          <p:nvPr>
            <p:ph type="dt" sz="half" idx="10"/>
          </p:nvPr>
        </p:nvSpPr>
        <p:spPr/>
        <p:txBody>
          <a:bodyPr/>
          <a:lstStyle/>
          <a:p>
            <a:fld id="{11E5B2D3-F310-42AA-9DC9-32CD2044F2BE}" type="datetimeFigureOut">
              <a:rPr lang="en-IN" smtClean="0"/>
              <a:pPr/>
              <a:t>27-03-2024</a:t>
            </a:fld>
            <a:endParaRPr lang="en-IN"/>
          </a:p>
        </p:txBody>
      </p:sp>
      <p:sp>
        <p:nvSpPr>
          <p:cNvPr id="6" name="Footer Placeholder 5">
            <a:extLst>
              <a:ext uri="{FF2B5EF4-FFF2-40B4-BE49-F238E27FC236}">
                <a16:creationId xmlns:a16="http://schemas.microsoft.com/office/drawing/2014/main" xmlns="" id="{3947C11C-8799-73A3-6501-4F835EF33D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BD4835B0-9A09-25B2-F69A-66A82BF8EC13}"/>
              </a:ext>
            </a:extLst>
          </p:cNvPr>
          <p:cNvSpPr>
            <a:spLocks noGrp="1"/>
          </p:cNvSpPr>
          <p:nvPr>
            <p:ph type="sldNum" sz="quarter" idx="12"/>
          </p:nvPr>
        </p:nvSpPr>
        <p:spPr/>
        <p:txBody>
          <a:body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851901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DE8DA3-03DE-4A09-B381-B74B890243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81E3473-EC64-2C6F-9CE5-2DBD9DB9D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27EC38A-0A55-280A-9D4D-6347166431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A42FA63D-7D23-59C9-C2C9-F90FCA8F80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37744DA-0CA5-472F-7A62-6B9CC479AF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B3C3BB0B-BB2B-6854-DCD3-D30FF8DF86D6}"/>
              </a:ext>
            </a:extLst>
          </p:cNvPr>
          <p:cNvSpPr>
            <a:spLocks noGrp="1"/>
          </p:cNvSpPr>
          <p:nvPr>
            <p:ph type="dt" sz="half" idx="10"/>
          </p:nvPr>
        </p:nvSpPr>
        <p:spPr/>
        <p:txBody>
          <a:bodyPr/>
          <a:lstStyle/>
          <a:p>
            <a:fld id="{11E5B2D3-F310-42AA-9DC9-32CD2044F2BE}" type="datetimeFigureOut">
              <a:rPr lang="en-IN" smtClean="0"/>
              <a:pPr/>
              <a:t>27-03-2024</a:t>
            </a:fld>
            <a:endParaRPr lang="en-IN"/>
          </a:p>
        </p:txBody>
      </p:sp>
      <p:sp>
        <p:nvSpPr>
          <p:cNvPr id="8" name="Footer Placeholder 7">
            <a:extLst>
              <a:ext uri="{FF2B5EF4-FFF2-40B4-BE49-F238E27FC236}">
                <a16:creationId xmlns:a16="http://schemas.microsoft.com/office/drawing/2014/main" xmlns="" id="{6E6072D6-1139-92D1-3A6C-661548786A6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533865E8-4739-6281-1C13-63FE5D729ACC}"/>
              </a:ext>
            </a:extLst>
          </p:cNvPr>
          <p:cNvSpPr>
            <a:spLocks noGrp="1"/>
          </p:cNvSpPr>
          <p:nvPr>
            <p:ph type="sldNum" sz="quarter" idx="12"/>
          </p:nvPr>
        </p:nvSpPr>
        <p:spPr/>
        <p:txBody>
          <a:body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4150120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0BEF6C-7035-B9CF-8662-C820790F22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57F5EE16-DCBC-B16C-8692-9ADDAFF28221}"/>
              </a:ext>
            </a:extLst>
          </p:cNvPr>
          <p:cNvSpPr>
            <a:spLocks noGrp="1"/>
          </p:cNvSpPr>
          <p:nvPr>
            <p:ph type="dt" sz="half" idx="10"/>
          </p:nvPr>
        </p:nvSpPr>
        <p:spPr/>
        <p:txBody>
          <a:bodyPr/>
          <a:lstStyle/>
          <a:p>
            <a:fld id="{11E5B2D3-F310-42AA-9DC9-32CD2044F2BE}" type="datetimeFigureOut">
              <a:rPr lang="en-IN" smtClean="0"/>
              <a:pPr/>
              <a:t>27-03-2024</a:t>
            </a:fld>
            <a:endParaRPr lang="en-IN"/>
          </a:p>
        </p:txBody>
      </p:sp>
      <p:sp>
        <p:nvSpPr>
          <p:cNvPr id="4" name="Footer Placeholder 3">
            <a:extLst>
              <a:ext uri="{FF2B5EF4-FFF2-40B4-BE49-F238E27FC236}">
                <a16:creationId xmlns:a16="http://schemas.microsoft.com/office/drawing/2014/main" xmlns="" id="{A2760A70-56CB-6549-2490-E1C518618B5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7D461E10-114E-0EE4-1EC1-46089C07BC27}"/>
              </a:ext>
            </a:extLst>
          </p:cNvPr>
          <p:cNvSpPr>
            <a:spLocks noGrp="1"/>
          </p:cNvSpPr>
          <p:nvPr>
            <p:ph type="sldNum" sz="quarter" idx="12"/>
          </p:nvPr>
        </p:nvSpPr>
        <p:spPr/>
        <p:txBody>
          <a:body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1283012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B2060A1-2600-E900-1445-47C2B5418AA8}"/>
              </a:ext>
            </a:extLst>
          </p:cNvPr>
          <p:cNvSpPr>
            <a:spLocks noGrp="1"/>
          </p:cNvSpPr>
          <p:nvPr>
            <p:ph type="dt" sz="half" idx="10"/>
          </p:nvPr>
        </p:nvSpPr>
        <p:spPr/>
        <p:txBody>
          <a:bodyPr/>
          <a:lstStyle/>
          <a:p>
            <a:fld id="{11E5B2D3-F310-42AA-9DC9-32CD2044F2BE}" type="datetimeFigureOut">
              <a:rPr lang="en-IN" smtClean="0"/>
              <a:pPr/>
              <a:t>27-03-2024</a:t>
            </a:fld>
            <a:endParaRPr lang="en-IN"/>
          </a:p>
        </p:txBody>
      </p:sp>
      <p:sp>
        <p:nvSpPr>
          <p:cNvPr id="3" name="Footer Placeholder 2">
            <a:extLst>
              <a:ext uri="{FF2B5EF4-FFF2-40B4-BE49-F238E27FC236}">
                <a16:creationId xmlns:a16="http://schemas.microsoft.com/office/drawing/2014/main" xmlns="" id="{A7AA1DEA-D15B-A53C-7795-2B79B1A2003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7DEA6FE1-B9F9-8378-AC63-347F4A81F843}"/>
              </a:ext>
            </a:extLst>
          </p:cNvPr>
          <p:cNvSpPr>
            <a:spLocks noGrp="1"/>
          </p:cNvSpPr>
          <p:nvPr>
            <p:ph type="sldNum" sz="quarter" idx="12"/>
          </p:nvPr>
        </p:nvSpPr>
        <p:spPr/>
        <p:txBody>
          <a:body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219151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7A4396-FFD6-5C9C-F260-0D0765D4B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663C829-15C1-5117-6BAF-308E941F12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3305AE86-2DDD-20EA-5450-9D843D62E4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5C2FE6E-695B-727F-37AD-3FE8AD8021E6}"/>
              </a:ext>
            </a:extLst>
          </p:cNvPr>
          <p:cNvSpPr>
            <a:spLocks noGrp="1"/>
          </p:cNvSpPr>
          <p:nvPr>
            <p:ph type="dt" sz="half" idx="10"/>
          </p:nvPr>
        </p:nvSpPr>
        <p:spPr/>
        <p:txBody>
          <a:bodyPr/>
          <a:lstStyle/>
          <a:p>
            <a:fld id="{11E5B2D3-F310-42AA-9DC9-32CD2044F2BE}" type="datetimeFigureOut">
              <a:rPr lang="en-IN" smtClean="0"/>
              <a:pPr/>
              <a:t>27-03-2024</a:t>
            </a:fld>
            <a:endParaRPr lang="en-IN"/>
          </a:p>
        </p:txBody>
      </p:sp>
      <p:sp>
        <p:nvSpPr>
          <p:cNvPr id="6" name="Footer Placeholder 5">
            <a:extLst>
              <a:ext uri="{FF2B5EF4-FFF2-40B4-BE49-F238E27FC236}">
                <a16:creationId xmlns:a16="http://schemas.microsoft.com/office/drawing/2014/main" xmlns="" id="{873D7C55-5FBA-21D6-4C6D-7AF67CA750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CA7D6E87-EFF9-C3EE-D776-10D14EDB436A}"/>
              </a:ext>
            </a:extLst>
          </p:cNvPr>
          <p:cNvSpPr>
            <a:spLocks noGrp="1"/>
          </p:cNvSpPr>
          <p:nvPr>
            <p:ph type="sldNum" sz="quarter" idx="12"/>
          </p:nvPr>
        </p:nvSpPr>
        <p:spPr/>
        <p:txBody>
          <a:body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223448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6A92E-AB96-BEF2-3436-4FA129748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9844C2D4-DC7F-83AC-F37C-423332CC7A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F1A68EBD-0009-5F6F-9F8B-C8E140CBF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DBA56C6-6F39-43E7-C4AD-18D294F03746}"/>
              </a:ext>
            </a:extLst>
          </p:cNvPr>
          <p:cNvSpPr>
            <a:spLocks noGrp="1"/>
          </p:cNvSpPr>
          <p:nvPr>
            <p:ph type="dt" sz="half" idx="10"/>
          </p:nvPr>
        </p:nvSpPr>
        <p:spPr/>
        <p:txBody>
          <a:bodyPr/>
          <a:lstStyle/>
          <a:p>
            <a:fld id="{11E5B2D3-F310-42AA-9DC9-32CD2044F2BE}" type="datetimeFigureOut">
              <a:rPr lang="en-IN" smtClean="0"/>
              <a:pPr/>
              <a:t>27-03-2024</a:t>
            </a:fld>
            <a:endParaRPr lang="en-IN"/>
          </a:p>
        </p:txBody>
      </p:sp>
      <p:sp>
        <p:nvSpPr>
          <p:cNvPr id="6" name="Footer Placeholder 5">
            <a:extLst>
              <a:ext uri="{FF2B5EF4-FFF2-40B4-BE49-F238E27FC236}">
                <a16:creationId xmlns:a16="http://schemas.microsoft.com/office/drawing/2014/main" xmlns="" id="{9F9B1631-EE84-3805-4B1C-D38C08E2B7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AB96E11-581A-5A43-68A2-250404249B16}"/>
              </a:ext>
            </a:extLst>
          </p:cNvPr>
          <p:cNvSpPr>
            <a:spLocks noGrp="1"/>
          </p:cNvSpPr>
          <p:nvPr>
            <p:ph type="sldNum" sz="quarter" idx="12"/>
          </p:nvPr>
        </p:nvSpPr>
        <p:spPr/>
        <p:txBody>
          <a:body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886898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344CAB6-CA12-7852-D70E-12DDFF197F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D6A3A35-3698-9DB1-FDF0-FB0AF5314C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958C661-D622-A25D-2C98-9E000B2117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5B2D3-F310-42AA-9DC9-32CD2044F2BE}" type="datetimeFigureOut">
              <a:rPr lang="en-IN" smtClean="0"/>
              <a:pPr/>
              <a:t>27-03-2024</a:t>
            </a:fld>
            <a:endParaRPr lang="en-IN"/>
          </a:p>
        </p:txBody>
      </p:sp>
      <p:sp>
        <p:nvSpPr>
          <p:cNvPr id="5" name="Footer Placeholder 4">
            <a:extLst>
              <a:ext uri="{FF2B5EF4-FFF2-40B4-BE49-F238E27FC236}">
                <a16:creationId xmlns:a16="http://schemas.microsoft.com/office/drawing/2014/main" xmlns="" id="{82452029-F1AC-9D13-D118-946B447657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7372D149-18AD-FB1A-3ADD-B50758649F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83F3FC-5318-42B7-963C-F03BFB613B3C}" type="slidenum">
              <a:rPr lang="en-IN" smtClean="0"/>
              <a:pPr/>
              <a:t>‹#›</a:t>
            </a:fld>
            <a:endParaRPr lang="en-IN"/>
          </a:p>
        </p:txBody>
      </p:sp>
    </p:spTree>
    <p:extLst>
      <p:ext uri="{BB962C8B-B14F-4D97-AF65-F5344CB8AC3E}">
        <p14:creationId xmlns:p14="http://schemas.microsoft.com/office/powerpoint/2010/main" xmlns="" val="3578206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3.png"/><Relationship Id="rId12"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AB9431-AD27-E26C-FDA3-E680736D3A2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BE2E9E2C-D197-096A-F442-218745A94616}"/>
              </a:ext>
            </a:extLst>
          </p:cNvPr>
          <p:cNvPicPr>
            <a:picLocks noGrp="1" noChangeAspect="1"/>
          </p:cNvPicPr>
          <p:nvPr>
            <p:ph idx="1"/>
          </p:nvPr>
        </p:nvPicPr>
        <p:blipFill>
          <a:blip r:embed="rId2">
            <a:extLst>
              <a:ext uri="{BEBA8EAE-BF5A-486C-A8C5-ECC9F3942E4B}">
                <a14:imgProps xmlns:a14="http://schemas.microsoft.com/office/drawing/2010/main" xmlns="">
                  <a14:imgLayer r:embed="rId3">
                    <a14:imgEffect>
                      <a14:saturation sat="164000"/>
                    </a14:imgEffect>
                    <a14:imgEffect>
                      <a14:brightnessContrast contrast="20000"/>
                    </a14:imgEffect>
                  </a14:imgLayer>
                </a14:imgProps>
              </a:ext>
              <a:ext uri="{28A0092B-C50C-407E-A947-70E740481C1C}">
                <a14:useLocalDpi xmlns:a14="http://schemas.microsoft.com/office/drawing/2010/main" xmlns="" val="0"/>
              </a:ext>
            </a:extLst>
          </a:blip>
          <a:stretch>
            <a:fillRect/>
          </a:stretch>
        </p:blipFill>
        <p:spPr>
          <a:xfrm>
            <a:off x="0" y="1"/>
            <a:ext cx="12192000" cy="6970142"/>
          </a:xfrm>
          <a:solidFill>
            <a:schemeClr val="bg1">
              <a:alpha val="97000"/>
            </a:schemeClr>
          </a:solidFill>
          <a:effectLst>
            <a:reflection endPos="65000" dist="50800" dir="5400000" sy="-100000" algn="bl" rotWithShape="0"/>
          </a:effectLst>
        </p:spPr>
      </p:pic>
      <p:sp>
        <p:nvSpPr>
          <p:cNvPr id="6" name="TextBox 5">
            <a:extLst>
              <a:ext uri="{FF2B5EF4-FFF2-40B4-BE49-F238E27FC236}">
                <a16:creationId xmlns:a16="http://schemas.microsoft.com/office/drawing/2014/main" xmlns="" id="{82878E7C-AD35-B013-D065-1D3D9A664C22}"/>
              </a:ext>
            </a:extLst>
          </p:cNvPr>
          <p:cNvSpPr txBox="1"/>
          <p:nvPr/>
        </p:nvSpPr>
        <p:spPr>
          <a:xfrm>
            <a:off x="125956" y="200006"/>
            <a:ext cx="12066044" cy="10618291"/>
          </a:xfrm>
          <a:prstGeom prst="rect">
            <a:avLst/>
          </a:prstGeom>
          <a:noFill/>
        </p:spPr>
        <p:txBody>
          <a:bodyPr wrap="square" rtlCol="0">
            <a:spAutoFit/>
          </a:bodyPr>
          <a:lstStyle/>
          <a:p>
            <a:pPr algn="ctr"/>
            <a:r>
              <a:rPr lang="en-US" sz="5400" i="0" u="none" strike="noStrike" baseline="0" dirty="0">
                <a:ln w="0"/>
                <a:solidFill>
                  <a:schemeClr val="accent1"/>
                </a:solidFill>
                <a:effectLst>
                  <a:outerShdw blurRad="38100" dist="25400" dir="5400000" algn="ctr" rotWithShape="0">
                    <a:srgbClr val="6E747A">
                      <a:alpha val="43000"/>
                    </a:srgbClr>
                  </a:outerShdw>
                </a:effectLst>
                <a:latin typeface="Bahnschrift Condensed" panose="020B0502040204020203" pitchFamily="34" charset="0"/>
              </a:rPr>
              <a:t>AI BASED MENTAL HEALTH APP</a:t>
            </a:r>
          </a:p>
          <a:p>
            <a:pPr algn="ctr"/>
            <a:endParaRPr lang="en-US" sz="5400" b="1" dirty="0">
              <a:solidFill>
                <a:srgbClr val="000000"/>
              </a:solidFill>
              <a:latin typeface="Arial" panose="020B0604020202020204" pitchFamily="34" charset="0"/>
            </a:endParaRPr>
          </a:p>
          <a:p>
            <a:pPr algn="ctr"/>
            <a:endParaRPr lang="en-US" sz="5400" b="1" dirty="0">
              <a:solidFill>
                <a:srgbClr val="000000"/>
              </a:solidFill>
              <a:latin typeface="Arial" panose="020B0604020202020204" pitchFamily="34" charset="0"/>
            </a:endParaRPr>
          </a:p>
          <a:p>
            <a:pPr algn="ctr"/>
            <a:endParaRPr lang="en-US" sz="5400" b="1" dirty="0">
              <a:solidFill>
                <a:srgbClr val="000000"/>
              </a:solidFill>
              <a:latin typeface="Arial" panose="020B0604020202020204" pitchFamily="34" charset="0"/>
            </a:endParaRPr>
          </a:p>
          <a:p>
            <a:pPr algn="ctr"/>
            <a:endParaRPr lang="en-US" sz="5400" b="1" dirty="0">
              <a:solidFill>
                <a:srgbClr val="000000"/>
              </a:solidFill>
              <a:latin typeface="Arial" panose="020B0604020202020204" pitchFamily="34" charset="0"/>
            </a:endParaRPr>
          </a:p>
          <a:p>
            <a:pPr algn="ctr"/>
            <a:endParaRPr lang="en-US" sz="5400" b="1" dirty="0">
              <a:solidFill>
                <a:srgbClr val="000000"/>
              </a:solidFill>
              <a:latin typeface="Arial" panose="020B0604020202020204" pitchFamily="34" charset="0"/>
            </a:endParaRPr>
          </a:p>
          <a:p>
            <a:pPr algn="ctr"/>
            <a:endParaRPr lang="en-US" sz="5400" b="1" dirty="0">
              <a:solidFill>
                <a:srgbClr val="000000"/>
              </a:solidFill>
              <a:latin typeface="Arial" panose="020B0604020202020204" pitchFamily="34" charset="0"/>
            </a:endParaRPr>
          </a:p>
          <a:p>
            <a:pPr lvl="1" algn="r"/>
            <a:r>
              <a:rPr lang="en-US" b="1" dirty="0">
                <a:solidFill>
                  <a:schemeClr val="accent1">
                    <a:lumMod val="75000"/>
                  </a:schemeClr>
                </a:solidFill>
                <a:latin typeface="Bahnschrift SemiBold Condensed" panose="020B0502040204020203" pitchFamily="34" charset="0"/>
              </a:rPr>
              <a:t>SATHVIK PINNAMAREDDY 21BRS1317</a:t>
            </a:r>
          </a:p>
          <a:p>
            <a:pPr lvl="1" algn="r"/>
            <a:r>
              <a:rPr lang="en-US" b="1" dirty="0">
                <a:solidFill>
                  <a:schemeClr val="accent1">
                    <a:lumMod val="75000"/>
                  </a:schemeClr>
                </a:solidFill>
                <a:latin typeface="Bahnschrift SemiBold Condensed" panose="020B0502040204020203" pitchFamily="34" charset="0"/>
              </a:rPr>
              <a:t>CHERUKURI LAKSHMI SUDHEERA 21BAI1571</a:t>
            </a:r>
            <a:endParaRPr lang="en-US" b="1" i="0" u="none" strike="noStrike" baseline="0" dirty="0">
              <a:solidFill>
                <a:schemeClr val="accent1">
                  <a:lumMod val="75000"/>
                </a:schemeClr>
              </a:solidFill>
              <a:latin typeface="Bahnschrift SemiBold Condensed" panose="020B0502040204020203" pitchFamily="34" charset="0"/>
            </a:endParaRPr>
          </a:p>
          <a:p>
            <a:pPr lvl="1" algn="r"/>
            <a:r>
              <a:rPr lang="en-US" b="1" dirty="0">
                <a:solidFill>
                  <a:schemeClr val="accent1">
                    <a:lumMod val="75000"/>
                  </a:schemeClr>
                </a:solidFill>
                <a:latin typeface="Bahnschrift SemiBold Condensed" panose="020B0502040204020203" pitchFamily="34" charset="0"/>
              </a:rPr>
              <a:t>KAMBALA SREE HARSHITHA 21BAI1029</a:t>
            </a:r>
            <a:endParaRPr lang="en-US" b="1" i="0" u="none" strike="noStrike" baseline="0" dirty="0">
              <a:solidFill>
                <a:schemeClr val="accent1">
                  <a:lumMod val="75000"/>
                </a:schemeClr>
              </a:solidFill>
              <a:latin typeface="Bahnschrift SemiBold Condensed" panose="020B0502040204020203" pitchFamily="34" charset="0"/>
            </a:endParaRPr>
          </a:p>
          <a:p>
            <a:pPr algn="ctr"/>
            <a:endParaRPr lang="en-US" sz="5400" b="1" dirty="0">
              <a:solidFill>
                <a:srgbClr val="000000"/>
              </a:solidFill>
              <a:latin typeface="Arial" panose="020B0604020202020204" pitchFamily="34" charset="0"/>
            </a:endParaRPr>
          </a:p>
          <a:p>
            <a:pPr algn="ctr"/>
            <a:endParaRPr lang="en-US" sz="5400" b="1" i="0" u="none" strike="noStrike" baseline="0" dirty="0">
              <a:solidFill>
                <a:srgbClr val="000000"/>
              </a:solidFill>
              <a:latin typeface="Arial" panose="020B0604020202020204" pitchFamily="34" charset="0"/>
            </a:endParaRPr>
          </a:p>
          <a:p>
            <a:pPr algn="ctr"/>
            <a:endParaRPr lang="en-US" sz="5400" b="1" dirty="0">
              <a:solidFill>
                <a:srgbClr val="000000"/>
              </a:solidFill>
              <a:latin typeface="Arial" panose="020B0604020202020204" pitchFamily="34" charset="0"/>
            </a:endParaRPr>
          </a:p>
          <a:p>
            <a:pPr algn="ctr"/>
            <a:r>
              <a:rPr lang="en-US" sz="5400" b="1" i="0" u="none" strike="noStrike" baseline="0" dirty="0">
                <a:solidFill>
                  <a:srgbClr val="000000"/>
                </a:solidFill>
                <a:latin typeface="Arial" panose="020B0604020202020204" pitchFamily="34" charset="0"/>
              </a:rPr>
              <a:t> </a:t>
            </a:r>
          </a:p>
          <a:p>
            <a:endParaRPr lang="en-US" b="1" dirty="0">
              <a:solidFill>
                <a:srgbClr val="000000"/>
              </a:solidFill>
              <a:latin typeface="Arial" panose="020B0604020202020204" pitchFamily="34" charset="0"/>
            </a:endParaRPr>
          </a:p>
          <a:p>
            <a:endParaRPr lang="en-IN" dirty="0"/>
          </a:p>
        </p:txBody>
      </p:sp>
      <mc:AlternateContent xmlns:mc="http://schemas.openxmlformats.org/markup-compatibility/2006">
        <mc:Choice xmlns:p14="http://schemas.microsoft.com/office/powerpoint/2010/main" xmlns:aink="http://schemas.microsoft.com/office/drawing/2016/ink" xmlns="" Requires="p14 aink">
          <p:contentPart p14:bwMode="auto" r:id="rId4">
            <p14:nvContentPartPr>
              <p14:cNvPr id="7" name="Ink 6">
                <a:extLst>
                  <a:ext uri="{FF2B5EF4-FFF2-40B4-BE49-F238E27FC236}">
                    <a16:creationId xmlns:a16="http://schemas.microsoft.com/office/drawing/2014/main" id="{A36803C4-39A5-B60C-9E6B-56B6C1C3A603}"/>
                  </a:ext>
                </a:extLst>
              </p14:cNvPr>
              <p14:cNvContentPartPr/>
              <p14:nvPr/>
            </p14:nvContentPartPr>
            <p14:xfrm>
              <a:off x="177091" y="774294"/>
              <a:ext cx="360" cy="360"/>
            </p14:xfrm>
          </p:contentPart>
        </mc:Choice>
        <mc:Fallback>
          <p:pic>
            <p:nvPicPr>
              <p:cNvPr id="7" name="Ink 6">
                <a:extLst>
                  <a:ext uri="{FF2B5EF4-FFF2-40B4-BE49-F238E27FC236}">
                    <a16:creationId xmlns:a16="http://schemas.microsoft.com/office/drawing/2014/main" xmlns="" xmlns:aink="http://schemas.microsoft.com/office/drawing/2016/ink" xmlns:p14="http://schemas.microsoft.com/office/powerpoint/2010/main" id="{A36803C4-39A5-B60C-9E6B-56B6C1C3A603}"/>
                  </a:ext>
                </a:extLst>
              </p:cNvPr>
              <p:cNvPicPr/>
              <p:nvPr/>
            </p:nvPicPr>
            <p:blipFill>
              <a:blip r:embed="rId5" cstate="print"/>
              <a:stretch>
                <a:fillRect/>
              </a:stretch>
            </p:blipFill>
            <p:spPr>
              <a:xfrm>
                <a:off x="168451" y="765294"/>
                <a:ext cx="18000" cy="18000"/>
              </a:xfrm>
              <a:prstGeom prst="rect">
                <a:avLst/>
              </a:prstGeom>
            </p:spPr>
          </p:pic>
        </mc:Fallback>
      </mc:AlternateContent>
      <p:grpSp>
        <p:nvGrpSpPr>
          <p:cNvPr id="13" name="Group 12">
            <a:extLst>
              <a:ext uri="{FF2B5EF4-FFF2-40B4-BE49-F238E27FC236}">
                <a16:creationId xmlns:a16="http://schemas.microsoft.com/office/drawing/2014/main" xmlns="" id="{5D525C49-F297-4433-077F-C60EA67A571A}"/>
              </a:ext>
            </a:extLst>
          </p:cNvPr>
          <p:cNvGrpSpPr/>
          <p:nvPr/>
        </p:nvGrpSpPr>
        <p:grpSpPr>
          <a:xfrm>
            <a:off x="382651" y="466494"/>
            <a:ext cx="360" cy="360"/>
            <a:chOff x="382651" y="466494"/>
            <a:chExt cx="360" cy="360"/>
          </a:xfrm>
        </p:grpSpPr>
        <mc:AlternateContent xmlns:mc="http://schemas.openxmlformats.org/markup-compatibility/2006">
          <mc:Choice xmlns:p14="http://schemas.microsoft.com/office/powerpoint/2010/main" xmlns:aink="http://schemas.microsoft.com/office/drawing/2016/ink" xmlns="" Requires="p14 aink">
            <p:contentPart p14:bwMode="auto" r:id="rId6">
              <p14:nvContentPartPr>
                <p14:cNvPr id="8" name="Ink 7">
                  <a:extLst>
                    <a:ext uri="{FF2B5EF4-FFF2-40B4-BE49-F238E27FC236}">
                      <a16:creationId xmlns:a16="http://schemas.microsoft.com/office/drawing/2014/main" id="{13E6DF6D-B686-903B-82EA-39F834817F19}"/>
                    </a:ext>
                  </a:extLst>
                </p14:cNvPr>
                <p14:cNvContentPartPr/>
                <p14:nvPr/>
              </p14:nvContentPartPr>
              <p14:xfrm>
                <a:off x="382651" y="466494"/>
                <a:ext cx="360" cy="360"/>
              </p14:xfrm>
            </p:contentPart>
          </mc:Choice>
          <mc:Fallback>
            <p:pic>
              <p:nvPicPr>
                <p:cNvPr id="8" name="Ink 7">
                  <a:extLst>
                    <a:ext uri="{FF2B5EF4-FFF2-40B4-BE49-F238E27FC236}">
                      <a16:creationId xmlns:a16="http://schemas.microsoft.com/office/drawing/2014/main" xmlns="" xmlns:aink="http://schemas.microsoft.com/office/drawing/2016/ink" xmlns:p14="http://schemas.microsoft.com/office/powerpoint/2010/main" id="{13E6DF6D-B686-903B-82EA-39F834817F19}"/>
                    </a:ext>
                  </a:extLst>
                </p:cNvPr>
                <p:cNvPicPr/>
                <p:nvPr/>
              </p:nvPicPr>
              <p:blipFill>
                <a:blip r:embed="rId7" cstate="print"/>
                <a:stretch>
                  <a:fillRect/>
                </a:stretch>
              </p:blipFill>
              <p:spPr>
                <a:xfrm>
                  <a:off x="373651" y="457854"/>
                  <a:ext cx="1800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8">
              <p14:nvContentPartPr>
                <p14:cNvPr id="9" name="Ink 8">
                  <a:extLst>
                    <a:ext uri="{FF2B5EF4-FFF2-40B4-BE49-F238E27FC236}">
                      <a16:creationId xmlns:a16="http://schemas.microsoft.com/office/drawing/2014/main" id="{079F1AB3-955F-9251-9F6D-BA05B8D9604B}"/>
                    </a:ext>
                  </a:extLst>
                </p14:cNvPr>
                <p14:cNvContentPartPr/>
                <p14:nvPr/>
              </p14:nvContentPartPr>
              <p14:xfrm>
                <a:off x="382651" y="466494"/>
                <a:ext cx="360" cy="360"/>
              </p14:xfrm>
            </p:contentPart>
          </mc:Choice>
          <mc:Fallback>
            <p:pic>
              <p:nvPicPr>
                <p:cNvPr id="9" name="Ink 8">
                  <a:extLst>
                    <a:ext uri="{FF2B5EF4-FFF2-40B4-BE49-F238E27FC236}">
                      <a16:creationId xmlns:a16="http://schemas.microsoft.com/office/drawing/2014/main" xmlns="" xmlns:aink="http://schemas.microsoft.com/office/drawing/2016/ink" xmlns:p14="http://schemas.microsoft.com/office/powerpoint/2010/main" id="{079F1AB3-955F-9251-9F6D-BA05B8D9604B}"/>
                    </a:ext>
                  </a:extLst>
                </p:cNvPr>
                <p:cNvPicPr/>
                <p:nvPr/>
              </p:nvPicPr>
              <p:blipFill>
                <a:blip r:embed="rId9" cstate="print"/>
                <a:stretch>
                  <a:fillRect/>
                </a:stretch>
              </p:blipFill>
              <p:spPr>
                <a:xfrm>
                  <a:off x="373651" y="457854"/>
                  <a:ext cx="18000" cy="1800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xmlns="" Requires="p14 aink">
          <p:contentPart p14:bwMode="auto" r:id="rId10">
            <p14:nvContentPartPr>
              <p14:cNvPr id="10" name="Ink 9">
                <a:extLst>
                  <a:ext uri="{FF2B5EF4-FFF2-40B4-BE49-F238E27FC236}">
                    <a16:creationId xmlns:a16="http://schemas.microsoft.com/office/drawing/2014/main" id="{225EC021-1517-4D64-82BC-C650CD90CFC9}"/>
                  </a:ext>
                </a:extLst>
              </p14:cNvPr>
              <p14:cNvContentPartPr/>
              <p14:nvPr/>
            </p14:nvContentPartPr>
            <p14:xfrm>
              <a:off x="746251" y="1194414"/>
              <a:ext cx="360" cy="3960"/>
            </p14:xfrm>
          </p:contentPart>
        </mc:Choice>
        <mc:Fallback>
          <p:pic>
            <p:nvPicPr>
              <p:cNvPr id="10" name="Ink 9">
                <a:extLst>
                  <a:ext uri="{FF2B5EF4-FFF2-40B4-BE49-F238E27FC236}">
                    <a16:creationId xmlns:a16="http://schemas.microsoft.com/office/drawing/2014/main" xmlns="" xmlns:aink="http://schemas.microsoft.com/office/drawing/2016/ink" xmlns:p14="http://schemas.microsoft.com/office/powerpoint/2010/main" id="{225EC021-1517-4D64-82BC-C650CD90CFC9}"/>
                  </a:ext>
                </a:extLst>
              </p:cNvPr>
              <p:cNvPicPr/>
              <p:nvPr/>
            </p:nvPicPr>
            <p:blipFill>
              <a:blip r:embed="rId11" cstate="print"/>
              <a:stretch>
                <a:fillRect/>
              </a:stretch>
            </p:blipFill>
            <p:spPr>
              <a:xfrm>
                <a:off x="737251" y="1185414"/>
                <a:ext cx="18000" cy="2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2">
            <p14:nvContentPartPr>
              <p14:cNvPr id="11" name="Ink 10">
                <a:extLst>
                  <a:ext uri="{FF2B5EF4-FFF2-40B4-BE49-F238E27FC236}">
                    <a16:creationId xmlns:a16="http://schemas.microsoft.com/office/drawing/2014/main" id="{BF902333-AB32-518B-740A-93B8EC9CD4E1}"/>
                  </a:ext>
                </a:extLst>
              </p14:cNvPr>
              <p14:cNvContentPartPr/>
              <p14:nvPr/>
            </p14:nvContentPartPr>
            <p14:xfrm>
              <a:off x="1847491" y="1175334"/>
              <a:ext cx="6120" cy="4320"/>
            </p14:xfrm>
          </p:contentPart>
        </mc:Choice>
        <mc:Fallback>
          <p:pic>
            <p:nvPicPr>
              <p:cNvPr id="11" name="Ink 10">
                <a:extLst>
                  <a:ext uri="{FF2B5EF4-FFF2-40B4-BE49-F238E27FC236}">
                    <a16:creationId xmlns:a16="http://schemas.microsoft.com/office/drawing/2014/main" xmlns="" xmlns:aink="http://schemas.microsoft.com/office/drawing/2016/ink" xmlns:p14="http://schemas.microsoft.com/office/powerpoint/2010/main" id="{BF902333-AB32-518B-740A-93B8EC9CD4E1}"/>
                  </a:ext>
                </a:extLst>
              </p:cNvPr>
              <p:cNvPicPr/>
              <p:nvPr/>
            </p:nvPicPr>
            <p:blipFill>
              <a:blip r:embed="rId13" cstate="print"/>
              <a:stretch>
                <a:fillRect/>
              </a:stretch>
            </p:blipFill>
            <p:spPr>
              <a:xfrm>
                <a:off x="1838491" y="1166334"/>
                <a:ext cx="23760" cy="21960"/>
              </a:xfrm>
              <a:prstGeom prst="rect">
                <a:avLst/>
              </a:prstGeom>
            </p:spPr>
          </p:pic>
        </mc:Fallback>
      </mc:AlternateContent>
    </p:spTree>
    <p:extLst>
      <p:ext uri="{BB962C8B-B14F-4D97-AF65-F5344CB8AC3E}">
        <p14:creationId xmlns:p14="http://schemas.microsoft.com/office/powerpoint/2010/main" xmlns="" val="1008758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25414" y="126598"/>
            <a:ext cx="11592560" cy="369332"/>
          </a:xfrm>
          <a:prstGeom prst="rect">
            <a:avLst/>
          </a:prstGeom>
          <a:noFill/>
        </p:spPr>
        <p:txBody>
          <a:bodyPr wrap="square" rtlCol="0">
            <a:spAutoFit/>
          </a:bodyPr>
          <a:lstStyle/>
          <a:p>
            <a:pPr algn="ctr"/>
            <a:r>
              <a:rPr lang="en-IN" b="1" dirty="0"/>
              <a:t>LITERATURE REVIEW</a:t>
            </a:r>
          </a:p>
        </p:txBody>
      </p:sp>
      <p:graphicFrame>
        <p:nvGraphicFramePr>
          <p:cNvPr id="7" name="Table 6"/>
          <p:cNvGraphicFramePr>
            <a:graphicFrameLocks noGrp="1"/>
          </p:cNvGraphicFramePr>
          <p:nvPr>
            <p:extLst>
              <p:ext uri="{D42A27DB-BD31-4B8C-83A1-F6EECF244321}">
                <p14:modId xmlns:p14="http://schemas.microsoft.com/office/powerpoint/2010/main" xmlns="" val="1688207882"/>
              </p:ext>
            </p:extLst>
          </p:nvPr>
        </p:nvGraphicFramePr>
        <p:xfrm>
          <a:off x="225414" y="601954"/>
          <a:ext cx="11747028" cy="5856190"/>
        </p:xfrm>
        <a:graphic>
          <a:graphicData uri="http://schemas.openxmlformats.org/drawingml/2006/table">
            <a:tbl>
              <a:tblPr firstRow="1" bandRow="1">
                <a:tableStyleId>{7DF18680-E054-41AD-8BC1-D1AEF772440D}</a:tableStyleId>
              </a:tblPr>
              <a:tblGrid>
                <a:gridCol w="657989">
                  <a:extLst>
                    <a:ext uri="{9D8B030D-6E8A-4147-A177-3AD203B41FA5}">
                      <a16:colId xmlns:a16="http://schemas.microsoft.com/office/drawing/2014/main" xmlns="" val="20000"/>
                    </a:ext>
                  </a:extLst>
                </a:gridCol>
                <a:gridCol w="2301499">
                  <a:extLst>
                    <a:ext uri="{9D8B030D-6E8A-4147-A177-3AD203B41FA5}">
                      <a16:colId xmlns:a16="http://schemas.microsoft.com/office/drawing/2014/main" xmlns="" val="20001"/>
                    </a:ext>
                  </a:extLst>
                </a:gridCol>
                <a:gridCol w="1875295">
                  <a:extLst>
                    <a:ext uri="{9D8B030D-6E8A-4147-A177-3AD203B41FA5}">
                      <a16:colId xmlns:a16="http://schemas.microsoft.com/office/drawing/2014/main" xmlns="" val="20002"/>
                    </a:ext>
                  </a:extLst>
                </a:gridCol>
                <a:gridCol w="1877804">
                  <a:extLst>
                    <a:ext uri="{9D8B030D-6E8A-4147-A177-3AD203B41FA5}">
                      <a16:colId xmlns:a16="http://schemas.microsoft.com/office/drawing/2014/main" xmlns="" val="20003"/>
                    </a:ext>
                  </a:extLst>
                </a:gridCol>
                <a:gridCol w="1105621">
                  <a:extLst>
                    <a:ext uri="{9D8B030D-6E8A-4147-A177-3AD203B41FA5}">
                      <a16:colId xmlns:a16="http://schemas.microsoft.com/office/drawing/2014/main" xmlns="" val="20004"/>
                    </a:ext>
                  </a:extLst>
                </a:gridCol>
                <a:gridCol w="1704812">
                  <a:extLst>
                    <a:ext uri="{9D8B030D-6E8A-4147-A177-3AD203B41FA5}">
                      <a16:colId xmlns:a16="http://schemas.microsoft.com/office/drawing/2014/main" xmlns="" val="20005"/>
                    </a:ext>
                  </a:extLst>
                </a:gridCol>
                <a:gridCol w="2224008">
                  <a:extLst>
                    <a:ext uri="{9D8B030D-6E8A-4147-A177-3AD203B41FA5}">
                      <a16:colId xmlns:a16="http://schemas.microsoft.com/office/drawing/2014/main" xmlns="" val="20006"/>
                    </a:ext>
                  </a:extLst>
                </a:gridCol>
              </a:tblGrid>
              <a:tr h="552670">
                <a:tc>
                  <a:txBody>
                    <a:bodyPr/>
                    <a:lstStyle/>
                    <a:p>
                      <a:r>
                        <a:rPr lang="en-IN" sz="1800" dirty="0">
                          <a:solidFill>
                            <a:schemeClr val="bg1"/>
                          </a:solidFill>
                        </a:rPr>
                        <a:t>S.No</a:t>
                      </a:r>
                    </a:p>
                  </a:txBody>
                  <a:tcPr/>
                </a:tc>
                <a:tc>
                  <a:txBody>
                    <a:bodyPr/>
                    <a:lstStyle/>
                    <a:p>
                      <a:r>
                        <a:rPr lang="en-IN" sz="1800" dirty="0">
                          <a:solidFill>
                            <a:schemeClr val="bg1"/>
                          </a:solidFill>
                        </a:rPr>
                        <a:t>Title/Authors</a:t>
                      </a:r>
                    </a:p>
                  </a:txBody>
                  <a:tcPr/>
                </a:tc>
                <a:tc>
                  <a:txBody>
                    <a:bodyPr/>
                    <a:lstStyle/>
                    <a:p>
                      <a:r>
                        <a:rPr lang="en-IN" dirty="0"/>
                        <a:t>Chatbot Function</a:t>
                      </a:r>
                    </a:p>
                  </a:txBody>
                  <a:tcPr/>
                </a:tc>
                <a:tc>
                  <a:txBody>
                    <a:bodyPr/>
                    <a:lstStyle/>
                    <a:p>
                      <a:r>
                        <a:rPr lang="en-IN" dirty="0"/>
                        <a:t>Techniques</a:t>
                      </a:r>
                    </a:p>
                  </a:txBody>
                  <a:tcPr/>
                </a:tc>
                <a:tc>
                  <a:txBody>
                    <a:bodyPr/>
                    <a:lstStyle/>
                    <a:p>
                      <a:r>
                        <a:rPr lang="en-IN" dirty="0"/>
                        <a:t>Accuracy</a:t>
                      </a:r>
                    </a:p>
                  </a:txBody>
                  <a:tcPr/>
                </a:tc>
                <a:tc>
                  <a:txBody>
                    <a:bodyPr/>
                    <a:lstStyle/>
                    <a:p>
                      <a:r>
                        <a:rPr lang="en-IN" dirty="0"/>
                        <a:t>Future Scopes</a:t>
                      </a:r>
                    </a:p>
                  </a:txBody>
                  <a:tcPr/>
                </a:tc>
                <a:tc>
                  <a:txBody>
                    <a:bodyPr/>
                    <a:lstStyle/>
                    <a:p>
                      <a:r>
                        <a:rPr lang="en-IN" dirty="0"/>
                        <a:t>Drawbacks</a:t>
                      </a:r>
                    </a:p>
                  </a:txBody>
                  <a:tcPr/>
                </a:tc>
                <a:extLst>
                  <a:ext uri="{0D108BD9-81ED-4DB2-BD59-A6C34878D82A}">
                    <a16:rowId xmlns:a16="http://schemas.microsoft.com/office/drawing/2014/main" xmlns="" val="10000"/>
                  </a:ext>
                </a:extLst>
              </a:tr>
              <a:tr h="710326">
                <a:tc>
                  <a:txBody>
                    <a:bodyPr/>
                    <a:lstStyle/>
                    <a:p>
                      <a:r>
                        <a:rPr lang="en-IN" dirty="0"/>
                        <a:t>12</a:t>
                      </a:r>
                    </a:p>
                  </a:txBody>
                  <a:tcPr/>
                </a:tc>
                <a:tc>
                  <a:txBody>
                    <a:bodyPr/>
                    <a:lstStyle/>
                    <a:p>
                      <a:r>
                        <a:rPr lang="en-IN" sz="1800" b="0" i="0" kern="1200" dirty="0">
                          <a:solidFill>
                            <a:schemeClr val="dk1"/>
                          </a:solidFill>
                          <a:effectLst/>
                          <a:latin typeface="+mn-lt"/>
                          <a:ea typeface="+mn-ea"/>
                          <a:cs typeface="+mn-cs"/>
                        </a:rPr>
                        <a:t>Dialogue System for Early Mental Illness</a:t>
                      </a:r>
                      <a:endParaRPr lang="en-IN" dirty="0"/>
                    </a:p>
                  </a:txBody>
                  <a:tcPr/>
                </a:tc>
                <a:tc>
                  <a:txBody>
                    <a:bodyPr/>
                    <a:lstStyle/>
                    <a:p>
                      <a:r>
                        <a:rPr lang="en-IN" sz="1800" b="0" i="0" kern="1200" dirty="0">
                          <a:solidFill>
                            <a:schemeClr val="dk1"/>
                          </a:solidFill>
                          <a:effectLst/>
                          <a:latin typeface="+mn-lt"/>
                          <a:ea typeface="+mn-ea"/>
                          <a:cs typeface="+mn-cs"/>
                        </a:rPr>
                        <a:t>Mental health screening</a:t>
                      </a:r>
                      <a:endParaRPr lang="en-IN" dirty="0"/>
                    </a:p>
                  </a:txBody>
                  <a:tcPr/>
                </a:tc>
                <a:tc>
                  <a:txBody>
                    <a:bodyPr/>
                    <a:lstStyle/>
                    <a:p>
                      <a:r>
                        <a:rPr lang="en-US" sz="1800" b="0" i="0" kern="1200" dirty="0">
                          <a:solidFill>
                            <a:schemeClr val="dk1"/>
                          </a:solidFill>
                          <a:effectLst/>
                          <a:latin typeface="+mn-lt"/>
                          <a:ea typeface="+mn-ea"/>
                          <a:cs typeface="+mn-cs"/>
                        </a:rPr>
                        <a:t>Rasa Open Source framework, PHQ-9</a:t>
                      </a:r>
                      <a:endParaRPr lang="en-IN" dirty="0"/>
                    </a:p>
                  </a:txBody>
                  <a:tcPr/>
                </a:tc>
                <a:tc>
                  <a:txBody>
                    <a:bodyPr/>
                    <a:lstStyle/>
                    <a:p>
                      <a:r>
                        <a:rPr lang="en-US" sz="1800" b="0" i="0" kern="1200" dirty="0">
                          <a:solidFill>
                            <a:schemeClr val="dk1"/>
                          </a:solidFill>
                          <a:effectLst/>
                          <a:latin typeface="+mn-lt"/>
                          <a:ea typeface="+mn-ea"/>
                          <a:cs typeface="+mn-cs"/>
                        </a:rPr>
                        <a:t>69% (E-DAIC), 65% (real people)</a:t>
                      </a:r>
                      <a:endParaRPr lang="en-IN" dirty="0"/>
                    </a:p>
                  </a:txBody>
                  <a:tcPr/>
                </a:tc>
                <a:tc>
                  <a:txBody>
                    <a:bodyPr/>
                    <a:lstStyle/>
                    <a:p>
                      <a:r>
                        <a:rPr lang="en-IN" sz="1800" b="0" i="0" kern="1200" dirty="0">
                          <a:solidFill>
                            <a:schemeClr val="dk1"/>
                          </a:solidFill>
                          <a:effectLst/>
                          <a:latin typeface="+mn-lt"/>
                          <a:ea typeface="+mn-ea"/>
                          <a:cs typeface="+mn-cs"/>
                        </a:rPr>
                        <a:t>User-friendliness evaluation</a:t>
                      </a:r>
                      <a:endParaRPr lang="en-IN" dirty="0"/>
                    </a:p>
                  </a:txBody>
                  <a:tcPr/>
                </a:tc>
                <a:tc>
                  <a:txBody>
                    <a:bodyPr/>
                    <a:lstStyle/>
                    <a:p>
                      <a:r>
                        <a:rPr lang="en-US" sz="1800" b="0" i="0" kern="1200" dirty="0">
                          <a:solidFill>
                            <a:schemeClr val="dk1"/>
                          </a:solidFill>
                          <a:effectLst/>
                          <a:latin typeface="+mn-lt"/>
                          <a:ea typeface="+mn-ea"/>
                          <a:cs typeface="+mn-cs"/>
                        </a:rPr>
                        <a:t>Not a diagnostic tool, potential for false positives/negatives</a:t>
                      </a:r>
                      <a:endParaRPr lang="en-IN" dirty="0"/>
                    </a:p>
                  </a:txBody>
                  <a:tcPr/>
                </a:tc>
                <a:extLst>
                  <a:ext uri="{0D108BD9-81ED-4DB2-BD59-A6C34878D82A}">
                    <a16:rowId xmlns:a16="http://schemas.microsoft.com/office/drawing/2014/main" xmlns="" val="10001"/>
                  </a:ext>
                </a:extLst>
              </a:tr>
              <a:tr h="710326">
                <a:tc>
                  <a:txBody>
                    <a:bodyPr/>
                    <a:lstStyle/>
                    <a:p>
                      <a:r>
                        <a:rPr lang="en-IN" dirty="0"/>
                        <a:t>13</a:t>
                      </a:r>
                    </a:p>
                  </a:txBody>
                  <a:tcPr/>
                </a:tc>
                <a:tc>
                  <a:txBody>
                    <a:bodyPr/>
                    <a:lstStyle/>
                    <a:p>
                      <a:r>
                        <a:rPr lang="en-US" sz="1800" b="0" i="0" kern="1200" dirty="0">
                          <a:solidFill>
                            <a:schemeClr val="dk1"/>
                          </a:solidFill>
                          <a:effectLst/>
                          <a:latin typeface="+mn-lt"/>
                          <a:ea typeface="+mn-ea"/>
                          <a:cs typeface="+mn-cs"/>
                        </a:rPr>
                        <a:t>Depression </a:t>
                      </a:r>
                      <a:r>
                        <a:rPr lang="en-US" sz="1800" b="0" i="0" kern="1200" dirty="0" err="1">
                          <a:solidFill>
                            <a:schemeClr val="dk1"/>
                          </a:solidFill>
                          <a:effectLst/>
                          <a:latin typeface="+mn-lt"/>
                          <a:ea typeface="+mn-ea"/>
                          <a:cs typeface="+mn-cs"/>
                        </a:rPr>
                        <a:t>Chatbot</a:t>
                      </a:r>
                      <a:r>
                        <a:rPr lang="en-US" sz="1800" b="0" i="0" kern="1200" dirty="0">
                          <a:solidFill>
                            <a:schemeClr val="dk1"/>
                          </a:solidFill>
                          <a:effectLst/>
                          <a:latin typeface="+mn-lt"/>
                          <a:ea typeface="+mn-ea"/>
                          <a:cs typeface="+mn-cs"/>
                        </a:rPr>
                        <a:t> using Deep Learning</a:t>
                      </a:r>
                      <a:endParaRPr lang="en-IN" dirty="0"/>
                    </a:p>
                  </a:txBody>
                  <a:tcPr/>
                </a:tc>
                <a:tc>
                  <a:txBody>
                    <a:bodyPr/>
                    <a:lstStyle/>
                    <a:p>
                      <a:r>
                        <a:rPr lang="en-IN" sz="1800" b="0" i="0" kern="1200" dirty="0">
                          <a:solidFill>
                            <a:schemeClr val="dk1"/>
                          </a:solidFill>
                          <a:effectLst/>
                          <a:latin typeface="+mn-lt"/>
                          <a:ea typeface="+mn-ea"/>
                          <a:cs typeface="+mn-cs"/>
                        </a:rPr>
                        <a:t>Stress management</a:t>
                      </a:r>
                      <a:endParaRPr lang="en-IN" dirty="0"/>
                    </a:p>
                  </a:txBody>
                  <a:tcPr/>
                </a:tc>
                <a:tc>
                  <a:txBody>
                    <a:bodyPr/>
                    <a:lstStyle/>
                    <a:p>
                      <a:r>
                        <a:rPr lang="en-IN" sz="1800" b="0" i="0" kern="1200" dirty="0">
                          <a:solidFill>
                            <a:schemeClr val="dk1"/>
                          </a:solidFill>
                          <a:effectLst/>
                          <a:latin typeface="+mn-lt"/>
                          <a:ea typeface="+mn-ea"/>
                          <a:cs typeface="+mn-cs"/>
                        </a:rPr>
                        <a:t>LSTM, Beautiful Soup</a:t>
                      </a:r>
                      <a:endParaRPr lang="en-IN" dirty="0"/>
                    </a:p>
                  </a:txBody>
                  <a:tcPr/>
                </a:tc>
                <a:tc>
                  <a:txBody>
                    <a:bodyPr/>
                    <a:lstStyle/>
                    <a:p>
                      <a:pPr rtl="0"/>
                      <a:r>
                        <a:rPr lang="en-IN" sz="1800" b="0" i="0" kern="1200" dirty="0">
                          <a:solidFill>
                            <a:schemeClr val="dk1"/>
                          </a:solidFill>
                          <a:effectLst/>
                          <a:latin typeface="+mn-lt"/>
                          <a:ea typeface="+mn-ea"/>
                          <a:cs typeface="+mn-cs"/>
                        </a:rPr>
                        <a:t>70%</a:t>
                      </a:r>
                      <a:br>
                        <a:rPr lang="en-IN" sz="1800" b="0" i="0" kern="1200" dirty="0">
                          <a:solidFill>
                            <a:schemeClr val="dk1"/>
                          </a:solidFill>
                          <a:effectLst/>
                          <a:latin typeface="+mn-lt"/>
                          <a:ea typeface="+mn-ea"/>
                          <a:cs typeface="+mn-cs"/>
                        </a:rPr>
                      </a:br>
                      <a:endParaRPr lang="en-IN" sz="1800" b="0" i="0" kern="1200" dirty="0">
                        <a:solidFill>
                          <a:schemeClr val="dk1"/>
                        </a:solidFill>
                        <a:effectLst/>
                        <a:latin typeface="+mn-lt"/>
                        <a:ea typeface="+mn-ea"/>
                        <a:cs typeface="+mn-cs"/>
                      </a:endParaRPr>
                    </a:p>
                  </a:txBody>
                  <a:tcPr/>
                </a:tc>
                <a:tc>
                  <a:txBody>
                    <a:bodyPr/>
                    <a:lstStyle/>
                    <a:p>
                      <a:endParaRPr lang="en-IN"/>
                    </a:p>
                  </a:txBody>
                  <a:tcPr/>
                </a:tc>
                <a:tc>
                  <a:txBody>
                    <a:bodyPr/>
                    <a:lstStyle/>
                    <a:p>
                      <a:r>
                        <a:rPr lang="en-US" dirty="0"/>
                        <a:t>Limited functionality, may not be suitable for complex cases</a:t>
                      </a:r>
                      <a:endParaRPr lang="en-IN" dirty="0"/>
                    </a:p>
                  </a:txBody>
                  <a:tcPr/>
                </a:tc>
                <a:extLst>
                  <a:ext uri="{0D108BD9-81ED-4DB2-BD59-A6C34878D82A}">
                    <a16:rowId xmlns:a16="http://schemas.microsoft.com/office/drawing/2014/main" xmlns="" val="10002"/>
                  </a:ext>
                </a:extLst>
              </a:tr>
              <a:tr h="710326">
                <a:tc>
                  <a:txBody>
                    <a:bodyPr/>
                    <a:lstStyle/>
                    <a:p>
                      <a:r>
                        <a:rPr lang="en-IN" dirty="0"/>
                        <a:t>14</a:t>
                      </a:r>
                    </a:p>
                  </a:txBody>
                  <a:tcPr/>
                </a:tc>
                <a:tc>
                  <a:txBody>
                    <a:bodyPr/>
                    <a:lstStyle/>
                    <a:p>
                      <a:r>
                        <a:rPr lang="en-US" dirty="0"/>
                        <a:t>Novel AI-based </a:t>
                      </a:r>
                      <a:r>
                        <a:rPr lang="en-US" dirty="0" err="1"/>
                        <a:t>chatbot</a:t>
                      </a:r>
                      <a:r>
                        <a:rPr lang="en-US" dirty="0"/>
                        <a:t> Application for Personalized Medical Diagnosis and review using Large Language Models</a:t>
                      </a:r>
                      <a:endParaRPr lang="en-IN" dirty="0"/>
                    </a:p>
                  </a:txBody>
                  <a:tcPr/>
                </a:tc>
                <a:tc>
                  <a:txBody>
                    <a:bodyPr/>
                    <a:lstStyle/>
                    <a:p>
                      <a:r>
                        <a:rPr lang="en-IN" dirty="0"/>
                        <a:t>Health diagnosis</a:t>
                      </a:r>
                    </a:p>
                  </a:txBody>
                  <a:tcPr/>
                </a:tc>
                <a:tc>
                  <a:txBody>
                    <a:bodyPr/>
                    <a:lstStyle/>
                    <a:p>
                      <a:r>
                        <a:rPr lang="en-IN" dirty="0"/>
                        <a:t>GPT-3.5, NLP</a:t>
                      </a:r>
                    </a:p>
                  </a:txBody>
                  <a:tcPr/>
                </a:tc>
                <a:tc>
                  <a:txBody>
                    <a:bodyPr/>
                    <a:lstStyle/>
                    <a:p>
                      <a:r>
                        <a:rPr lang="en-US" dirty="0"/>
                        <a:t>97.43% accuracy, &lt;3.1s response time</a:t>
                      </a:r>
                      <a:endParaRPr lang="en-IN" dirty="0"/>
                    </a:p>
                  </a:txBody>
                  <a:tcPr/>
                </a:tc>
                <a:tc>
                  <a:txBody>
                    <a:bodyPr/>
                    <a:lstStyle/>
                    <a:p>
                      <a:r>
                        <a:rPr lang="en-US" dirty="0"/>
                        <a:t>Regular improvements based on user comments</a:t>
                      </a:r>
                      <a:endParaRPr lang="en-IN" dirty="0"/>
                    </a:p>
                  </a:txBody>
                  <a:tcPr/>
                </a:tc>
                <a:tc>
                  <a:txBody>
                    <a:bodyPr/>
                    <a:lstStyle/>
                    <a:p>
                      <a:r>
                        <a:rPr lang="en-US" dirty="0"/>
                        <a:t>Requires extensive medical knowledge, ethical considerations</a:t>
                      </a:r>
                      <a:endParaRPr lang="en-IN" dirty="0"/>
                    </a:p>
                  </a:txBody>
                  <a:tcPr/>
                </a:tc>
                <a:extLst>
                  <a:ext uri="{0D108BD9-81ED-4DB2-BD59-A6C34878D82A}">
                    <a16:rowId xmlns:a16="http://schemas.microsoft.com/office/drawing/2014/main" xmlns="" val="10003"/>
                  </a:ext>
                </a:extLst>
              </a:tr>
              <a:tr h="710326">
                <a:tc>
                  <a:txBody>
                    <a:bodyPr/>
                    <a:lstStyle/>
                    <a:p>
                      <a:r>
                        <a:rPr lang="en-IN" dirty="0"/>
                        <a:t>15</a:t>
                      </a:r>
                    </a:p>
                  </a:txBody>
                  <a:tcPr/>
                </a:tc>
                <a:tc>
                  <a:txBody>
                    <a:bodyPr/>
                    <a:lstStyle/>
                    <a:p>
                      <a:r>
                        <a:rPr lang="en-IN" dirty="0"/>
                        <a:t>Ideal Construction of Chatbot Based on Intelligent Depression Detection Techniques</a:t>
                      </a:r>
                    </a:p>
                  </a:txBody>
                  <a:tcPr/>
                </a:tc>
                <a:tc>
                  <a:txBody>
                    <a:bodyPr/>
                    <a:lstStyle/>
                    <a:p>
                      <a:r>
                        <a:rPr lang="en-IN" sz="1800" b="0" i="0" kern="1200" dirty="0">
                          <a:solidFill>
                            <a:schemeClr val="dk1"/>
                          </a:solidFill>
                          <a:effectLst/>
                          <a:latin typeface="+mn-lt"/>
                          <a:ea typeface="+mn-ea"/>
                          <a:cs typeface="+mn-cs"/>
                        </a:rPr>
                        <a:t>Depression detection</a:t>
                      </a:r>
                      <a:endParaRPr lang="en-IN" dirty="0"/>
                    </a:p>
                  </a:txBody>
                  <a:tcPr/>
                </a:tc>
                <a:tc>
                  <a:txBody>
                    <a:bodyPr/>
                    <a:lstStyle/>
                    <a:p>
                      <a:r>
                        <a:rPr lang="en-US" dirty="0"/>
                        <a:t>Sentiment analysis, word </a:t>
                      </a:r>
                      <a:r>
                        <a:rPr lang="en-US" dirty="0" err="1"/>
                        <a:t>embeddings</a:t>
                      </a:r>
                      <a:r>
                        <a:rPr lang="en-US" dirty="0"/>
                        <a:t>, facial expression recognition</a:t>
                      </a:r>
                      <a:endParaRPr lang="en-IN" dirty="0"/>
                    </a:p>
                  </a:txBody>
                  <a:tcPr/>
                </a:tc>
                <a:tc>
                  <a:txBody>
                    <a:bodyPr/>
                    <a:lstStyle/>
                    <a:p>
                      <a:endParaRPr lang="en-IN"/>
                    </a:p>
                  </a:txBody>
                  <a:tcPr/>
                </a:tc>
                <a:tc>
                  <a:txBody>
                    <a:bodyPr/>
                    <a:lstStyle/>
                    <a:p>
                      <a:r>
                        <a:rPr lang="en-US" dirty="0"/>
                        <a:t>Deep learning techniques, psychological aspects</a:t>
                      </a:r>
                      <a:endParaRPr lang="en-IN" dirty="0"/>
                    </a:p>
                  </a:txBody>
                  <a:tcPr/>
                </a:tc>
                <a:tc>
                  <a:txBody>
                    <a:bodyPr/>
                    <a:lstStyle/>
                    <a:p>
                      <a:r>
                        <a:rPr lang="en-US" dirty="0"/>
                        <a:t>Limited clinical validation, potential for bias</a:t>
                      </a:r>
                      <a:endParaRPr lang="en-IN"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5187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25414" y="126598"/>
            <a:ext cx="11592560" cy="369332"/>
          </a:xfrm>
          <a:prstGeom prst="rect">
            <a:avLst/>
          </a:prstGeom>
          <a:noFill/>
        </p:spPr>
        <p:txBody>
          <a:bodyPr wrap="square" rtlCol="0">
            <a:spAutoFit/>
          </a:bodyPr>
          <a:lstStyle/>
          <a:p>
            <a:pPr algn="ctr"/>
            <a:r>
              <a:rPr lang="en-IN" b="1" dirty="0"/>
              <a:t>LITERATURE REVIEW</a:t>
            </a:r>
          </a:p>
        </p:txBody>
      </p:sp>
      <p:graphicFrame>
        <p:nvGraphicFramePr>
          <p:cNvPr id="7" name="Table 6"/>
          <p:cNvGraphicFramePr>
            <a:graphicFrameLocks noGrp="1"/>
          </p:cNvGraphicFramePr>
          <p:nvPr>
            <p:extLst>
              <p:ext uri="{D42A27DB-BD31-4B8C-83A1-F6EECF244321}">
                <p14:modId xmlns:p14="http://schemas.microsoft.com/office/powerpoint/2010/main" xmlns="" val="4259159192"/>
              </p:ext>
            </p:extLst>
          </p:nvPr>
        </p:nvGraphicFramePr>
        <p:xfrm>
          <a:off x="225414" y="601954"/>
          <a:ext cx="11850870" cy="5307550"/>
        </p:xfrm>
        <a:graphic>
          <a:graphicData uri="http://schemas.openxmlformats.org/drawingml/2006/table">
            <a:tbl>
              <a:tblPr firstRow="1" bandRow="1">
                <a:tableStyleId>{7DF18680-E054-41AD-8BC1-D1AEF772440D}</a:tableStyleId>
              </a:tblPr>
              <a:tblGrid>
                <a:gridCol w="676593">
                  <a:extLst>
                    <a:ext uri="{9D8B030D-6E8A-4147-A177-3AD203B41FA5}">
                      <a16:colId xmlns:a16="http://schemas.microsoft.com/office/drawing/2014/main" xmlns="" val="20000"/>
                    </a:ext>
                  </a:extLst>
                </a:gridCol>
                <a:gridCol w="1844296">
                  <a:extLst>
                    <a:ext uri="{9D8B030D-6E8A-4147-A177-3AD203B41FA5}">
                      <a16:colId xmlns:a16="http://schemas.microsoft.com/office/drawing/2014/main" xmlns="" val="20001"/>
                    </a:ext>
                  </a:extLst>
                </a:gridCol>
                <a:gridCol w="2038027">
                  <a:extLst>
                    <a:ext uri="{9D8B030D-6E8A-4147-A177-3AD203B41FA5}">
                      <a16:colId xmlns:a16="http://schemas.microsoft.com/office/drawing/2014/main" xmlns="" val="20002"/>
                    </a:ext>
                  </a:extLst>
                </a:gridCol>
                <a:gridCol w="1844298">
                  <a:extLst>
                    <a:ext uri="{9D8B030D-6E8A-4147-A177-3AD203B41FA5}">
                      <a16:colId xmlns:a16="http://schemas.microsoft.com/office/drawing/2014/main" xmlns="" val="20003"/>
                    </a:ext>
                  </a:extLst>
                </a:gridCol>
                <a:gridCol w="1084882">
                  <a:extLst>
                    <a:ext uri="{9D8B030D-6E8A-4147-A177-3AD203B41FA5}">
                      <a16:colId xmlns:a16="http://schemas.microsoft.com/office/drawing/2014/main" xmlns="" val="20004"/>
                    </a:ext>
                  </a:extLst>
                </a:gridCol>
                <a:gridCol w="2138766">
                  <a:extLst>
                    <a:ext uri="{9D8B030D-6E8A-4147-A177-3AD203B41FA5}">
                      <a16:colId xmlns:a16="http://schemas.microsoft.com/office/drawing/2014/main" xmlns="" val="20005"/>
                    </a:ext>
                  </a:extLst>
                </a:gridCol>
                <a:gridCol w="2224008">
                  <a:extLst>
                    <a:ext uri="{9D8B030D-6E8A-4147-A177-3AD203B41FA5}">
                      <a16:colId xmlns:a16="http://schemas.microsoft.com/office/drawing/2014/main" xmlns="" val="20006"/>
                    </a:ext>
                  </a:extLst>
                </a:gridCol>
              </a:tblGrid>
              <a:tr h="552670">
                <a:tc>
                  <a:txBody>
                    <a:bodyPr/>
                    <a:lstStyle/>
                    <a:p>
                      <a:r>
                        <a:rPr lang="en-IN" sz="1800" dirty="0">
                          <a:solidFill>
                            <a:schemeClr val="bg1"/>
                          </a:solidFill>
                        </a:rPr>
                        <a:t>S.No</a:t>
                      </a:r>
                    </a:p>
                  </a:txBody>
                  <a:tcPr/>
                </a:tc>
                <a:tc>
                  <a:txBody>
                    <a:bodyPr/>
                    <a:lstStyle/>
                    <a:p>
                      <a:r>
                        <a:rPr lang="en-IN" sz="1800" dirty="0">
                          <a:solidFill>
                            <a:schemeClr val="bg1"/>
                          </a:solidFill>
                        </a:rPr>
                        <a:t>Title/Authors</a:t>
                      </a:r>
                    </a:p>
                  </a:txBody>
                  <a:tcPr/>
                </a:tc>
                <a:tc>
                  <a:txBody>
                    <a:bodyPr/>
                    <a:lstStyle/>
                    <a:p>
                      <a:r>
                        <a:rPr lang="en-IN" dirty="0"/>
                        <a:t>Chatbot Function</a:t>
                      </a:r>
                    </a:p>
                  </a:txBody>
                  <a:tcPr/>
                </a:tc>
                <a:tc>
                  <a:txBody>
                    <a:bodyPr/>
                    <a:lstStyle/>
                    <a:p>
                      <a:r>
                        <a:rPr lang="en-IN" dirty="0"/>
                        <a:t>Techniques</a:t>
                      </a:r>
                    </a:p>
                  </a:txBody>
                  <a:tcPr/>
                </a:tc>
                <a:tc>
                  <a:txBody>
                    <a:bodyPr/>
                    <a:lstStyle/>
                    <a:p>
                      <a:r>
                        <a:rPr lang="en-IN" dirty="0"/>
                        <a:t>Accuracy</a:t>
                      </a:r>
                    </a:p>
                  </a:txBody>
                  <a:tcPr/>
                </a:tc>
                <a:tc>
                  <a:txBody>
                    <a:bodyPr/>
                    <a:lstStyle/>
                    <a:p>
                      <a:r>
                        <a:rPr lang="en-IN" dirty="0"/>
                        <a:t>Future Scopes</a:t>
                      </a:r>
                    </a:p>
                  </a:txBody>
                  <a:tcPr/>
                </a:tc>
                <a:tc>
                  <a:txBody>
                    <a:bodyPr/>
                    <a:lstStyle/>
                    <a:p>
                      <a:r>
                        <a:rPr lang="en-IN" dirty="0"/>
                        <a:t>Drawbacks</a:t>
                      </a:r>
                    </a:p>
                  </a:txBody>
                  <a:tcPr/>
                </a:tc>
                <a:extLst>
                  <a:ext uri="{0D108BD9-81ED-4DB2-BD59-A6C34878D82A}">
                    <a16:rowId xmlns:a16="http://schemas.microsoft.com/office/drawing/2014/main" xmlns="" val="10000"/>
                  </a:ext>
                </a:extLst>
              </a:tr>
              <a:tr h="710326">
                <a:tc>
                  <a:txBody>
                    <a:bodyPr/>
                    <a:lstStyle/>
                    <a:p>
                      <a:r>
                        <a:rPr lang="en-IN" dirty="0"/>
                        <a:t>16</a:t>
                      </a:r>
                    </a:p>
                  </a:txBody>
                  <a:tcPr/>
                </a:tc>
                <a:tc>
                  <a:txBody>
                    <a:bodyPr/>
                    <a:lstStyle/>
                    <a:p>
                      <a:r>
                        <a:rPr lang="en-IN" sz="1800" b="0" i="0" kern="1200" dirty="0" err="1">
                          <a:solidFill>
                            <a:schemeClr val="dk1"/>
                          </a:solidFill>
                          <a:effectLst/>
                          <a:latin typeface="+mn-lt"/>
                          <a:ea typeface="+mn-ea"/>
                          <a:cs typeface="+mn-cs"/>
                        </a:rPr>
                        <a:t>woebot</a:t>
                      </a:r>
                      <a:endParaRPr lang="en-IN" dirty="0"/>
                    </a:p>
                  </a:txBody>
                  <a:tcPr/>
                </a:tc>
                <a:tc>
                  <a:txBody>
                    <a:bodyPr/>
                    <a:lstStyle/>
                    <a:p>
                      <a:r>
                        <a:rPr lang="en-IN" dirty="0"/>
                        <a:t>CBT therapy, mood tracking</a:t>
                      </a:r>
                    </a:p>
                  </a:txBody>
                  <a:tcPr/>
                </a:tc>
                <a:tc>
                  <a:txBody>
                    <a:bodyPr/>
                    <a:lstStyle/>
                    <a:p>
                      <a:r>
                        <a:rPr lang="en-US" dirty="0"/>
                        <a:t>Daily check-ins, word games, short videos</a:t>
                      </a:r>
                      <a:endParaRPr lang="en-IN" dirty="0"/>
                    </a:p>
                  </a:txBody>
                  <a:tcPr/>
                </a:tc>
                <a:tc>
                  <a:txBody>
                    <a:bodyPr/>
                    <a:lstStyle/>
                    <a:p>
                      <a:endParaRPr lang="en-IN" dirty="0"/>
                    </a:p>
                  </a:txBody>
                  <a:tcPr/>
                </a:tc>
                <a:tc>
                  <a:txBody>
                    <a:bodyPr/>
                    <a:lstStyle/>
                    <a:p>
                      <a:r>
                        <a:rPr lang="en-IN" dirty="0"/>
                        <a:t>Emotion recognition, tailored interventions</a:t>
                      </a:r>
                    </a:p>
                  </a:txBody>
                  <a:tcPr/>
                </a:tc>
                <a:tc>
                  <a:txBody>
                    <a:bodyPr/>
                    <a:lstStyle/>
                    <a:p>
                      <a:r>
                        <a:rPr lang="en-US" dirty="0"/>
                        <a:t>Limited therapist interaction, may not be suitable for all users</a:t>
                      </a:r>
                      <a:endParaRPr lang="en-IN" dirty="0"/>
                    </a:p>
                  </a:txBody>
                  <a:tcPr/>
                </a:tc>
                <a:extLst>
                  <a:ext uri="{0D108BD9-81ED-4DB2-BD59-A6C34878D82A}">
                    <a16:rowId xmlns:a16="http://schemas.microsoft.com/office/drawing/2014/main" xmlns="" val="10001"/>
                  </a:ext>
                </a:extLst>
              </a:tr>
              <a:tr h="710326">
                <a:tc>
                  <a:txBody>
                    <a:bodyPr/>
                    <a:lstStyle/>
                    <a:p>
                      <a:r>
                        <a:rPr lang="en-IN" dirty="0"/>
                        <a:t>17</a:t>
                      </a:r>
                    </a:p>
                  </a:txBody>
                  <a:tcPr/>
                </a:tc>
                <a:tc>
                  <a:txBody>
                    <a:bodyPr/>
                    <a:lstStyle/>
                    <a:p>
                      <a:r>
                        <a:rPr lang="en-IN" dirty="0"/>
                        <a:t>TESS </a:t>
                      </a:r>
                      <a:r>
                        <a:rPr lang="en-IN" dirty="0" err="1"/>
                        <a:t>chatbot</a:t>
                      </a:r>
                      <a:endParaRPr lang="en-IN" dirty="0"/>
                    </a:p>
                  </a:txBody>
                  <a:tcPr/>
                </a:tc>
                <a:tc>
                  <a:txBody>
                    <a:bodyPr/>
                    <a:lstStyle/>
                    <a:p>
                      <a:r>
                        <a:rPr lang="en-IN" dirty="0"/>
                        <a:t>CBT therapy for depression/anxiety</a:t>
                      </a:r>
                    </a:p>
                  </a:txBody>
                  <a:tcPr/>
                </a:tc>
                <a:tc>
                  <a:txBody>
                    <a:bodyPr/>
                    <a:lstStyle/>
                    <a:p>
                      <a:r>
                        <a:rPr lang="en-IN" sz="1800" b="0" i="0" kern="1200" dirty="0">
                          <a:solidFill>
                            <a:schemeClr val="dk1"/>
                          </a:solidFill>
                          <a:effectLst/>
                          <a:latin typeface="+mn-lt"/>
                          <a:ea typeface="+mn-ea"/>
                          <a:cs typeface="+mn-cs"/>
                        </a:rPr>
                        <a:t>Daily check-ins, targeted interventions</a:t>
                      </a:r>
                      <a:endParaRPr lang="en-IN" dirty="0"/>
                    </a:p>
                  </a:txBody>
                  <a:tcPr/>
                </a:tc>
                <a:tc>
                  <a:txBody>
                    <a:bodyPr/>
                    <a:lstStyle/>
                    <a:p>
                      <a:pPr rtl="0"/>
                      <a:r>
                        <a:rPr lang="en-IN" sz="1800" b="0" i="0" kern="1200" dirty="0">
                          <a:solidFill>
                            <a:schemeClr val="dk1"/>
                          </a:solidFill>
                          <a:effectLst/>
                          <a:latin typeface="+mn-lt"/>
                          <a:ea typeface="+mn-ea"/>
                          <a:cs typeface="+mn-cs"/>
                        </a:rPr>
                        <a:t/>
                      </a:r>
                      <a:br>
                        <a:rPr lang="en-IN" sz="1800" b="0" i="0" kern="1200" dirty="0">
                          <a:solidFill>
                            <a:schemeClr val="dk1"/>
                          </a:solidFill>
                          <a:effectLst/>
                          <a:latin typeface="+mn-lt"/>
                          <a:ea typeface="+mn-ea"/>
                          <a:cs typeface="+mn-cs"/>
                        </a:rPr>
                      </a:br>
                      <a:endParaRPr lang="en-IN" sz="1800" b="0" i="0" kern="1200" dirty="0">
                        <a:solidFill>
                          <a:schemeClr val="dk1"/>
                        </a:solidFill>
                        <a:effectLst/>
                        <a:latin typeface="+mn-lt"/>
                        <a:ea typeface="+mn-ea"/>
                        <a:cs typeface="+mn-cs"/>
                      </a:endParaRPr>
                    </a:p>
                  </a:txBody>
                  <a:tcPr/>
                </a:tc>
                <a:tc>
                  <a:txBody>
                    <a:bodyPr/>
                    <a:lstStyle/>
                    <a:p>
                      <a:r>
                        <a:rPr lang="en-IN" sz="1800" b="0" i="0" kern="1200" dirty="0">
                          <a:solidFill>
                            <a:schemeClr val="dk1"/>
                          </a:solidFill>
                          <a:effectLst/>
                          <a:latin typeface="+mn-lt"/>
                          <a:ea typeface="+mn-ea"/>
                          <a:cs typeface="+mn-cs"/>
                        </a:rPr>
                        <a:t>Long-term impact, ethical considerations</a:t>
                      </a:r>
                      <a:endParaRPr lang="en-IN" dirty="0"/>
                    </a:p>
                  </a:txBody>
                  <a:tcPr/>
                </a:tc>
                <a:tc>
                  <a:txBody>
                    <a:bodyPr/>
                    <a:lstStyle/>
                    <a:p>
                      <a:r>
                        <a:rPr lang="en-US" sz="1800" b="0" i="0" kern="1200" dirty="0">
                          <a:solidFill>
                            <a:schemeClr val="dk1"/>
                          </a:solidFill>
                          <a:effectLst/>
                          <a:latin typeface="+mn-lt"/>
                          <a:ea typeface="+mn-ea"/>
                          <a:cs typeface="+mn-cs"/>
                        </a:rPr>
                        <a:t>Limited information available, unclear effectiveness</a:t>
                      </a:r>
                      <a:endParaRPr lang="en-IN" dirty="0"/>
                    </a:p>
                  </a:txBody>
                  <a:tcPr/>
                </a:tc>
                <a:extLst>
                  <a:ext uri="{0D108BD9-81ED-4DB2-BD59-A6C34878D82A}">
                    <a16:rowId xmlns:a16="http://schemas.microsoft.com/office/drawing/2014/main" xmlns="" val="10002"/>
                  </a:ext>
                </a:extLst>
              </a:tr>
              <a:tr h="710326">
                <a:tc>
                  <a:txBody>
                    <a:bodyPr/>
                    <a:lstStyle/>
                    <a:p>
                      <a:r>
                        <a:rPr lang="en-IN" dirty="0"/>
                        <a:t>18</a:t>
                      </a:r>
                    </a:p>
                  </a:txBody>
                  <a:tcPr/>
                </a:tc>
                <a:tc>
                  <a:txBody>
                    <a:bodyPr/>
                    <a:lstStyle/>
                    <a:p>
                      <a:r>
                        <a:rPr lang="en-IN" sz="1800" b="0" i="0" kern="1200" dirty="0" err="1">
                          <a:solidFill>
                            <a:schemeClr val="dk1"/>
                          </a:solidFill>
                          <a:effectLst/>
                          <a:latin typeface="+mn-lt"/>
                          <a:ea typeface="+mn-ea"/>
                          <a:cs typeface="+mn-cs"/>
                        </a:rPr>
                        <a:t>DialoGPT</a:t>
                      </a:r>
                      <a:endParaRPr lang="en-IN" dirty="0"/>
                    </a:p>
                  </a:txBody>
                  <a:tcPr/>
                </a:tc>
                <a:tc>
                  <a:txBody>
                    <a:bodyPr/>
                    <a:lstStyle/>
                    <a:p>
                      <a:r>
                        <a:rPr lang="en-IN" dirty="0"/>
                        <a:t>Conversational response generation</a:t>
                      </a:r>
                    </a:p>
                  </a:txBody>
                  <a:tcPr/>
                </a:tc>
                <a:tc>
                  <a:txBody>
                    <a:bodyPr/>
                    <a:lstStyle/>
                    <a:p>
                      <a:r>
                        <a:rPr lang="en-IN" dirty="0"/>
                        <a:t>Large-scale generative pre-training</a:t>
                      </a:r>
                    </a:p>
                  </a:txBody>
                  <a:tcPr/>
                </a:tc>
                <a:tc>
                  <a:txBody>
                    <a:bodyPr/>
                    <a:lstStyle/>
                    <a:p>
                      <a:endParaRPr lang="en-IN" dirty="0"/>
                    </a:p>
                  </a:txBody>
                  <a:tcPr/>
                </a:tc>
                <a:tc>
                  <a:txBody>
                    <a:bodyPr/>
                    <a:lstStyle/>
                    <a:p>
                      <a:r>
                        <a:rPr lang="en-IN" dirty="0"/>
                        <a:t>Emotion recognition, personalized dialogues</a:t>
                      </a:r>
                    </a:p>
                  </a:txBody>
                  <a:tcPr/>
                </a:tc>
                <a:tc>
                  <a:txBody>
                    <a:bodyPr/>
                    <a:lstStyle/>
                    <a:p>
                      <a:r>
                        <a:rPr lang="en-US" sz="1800" b="0" i="0" kern="1200" dirty="0">
                          <a:solidFill>
                            <a:schemeClr val="dk1"/>
                          </a:solidFill>
                          <a:effectLst/>
                          <a:latin typeface="+mn-lt"/>
                          <a:ea typeface="+mn-ea"/>
                          <a:cs typeface="+mn-cs"/>
                        </a:rPr>
                        <a:t>Can be misleading or generate harmful content, requires careful implementation</a:t>
                      </a:r>
                      <a:endParaRPr lang="en-IN" dirty="0"/>
                    </a:p>
                  </a:txBody>
                  <a:tcPr/>
                </a:tc>
                <a:extLst>
                  <a:ext uri="{0D108BD9-81ED-4DB2-BD59-A6C34878D82A}">
                    <a16:rowId xmlns:a16="http://schemas.microsoft.com/office/drawing/2014/main" xmlns="" val="10003"/>
                  </a:ext>
                </a:extLst>
              </a:tr>
              <a:tr h="710326">
                <a:tc>
                  <a:txBody>
                    <a:bodyPr/>
                    <a:lstStyle/>
                    <a:p>
                      <a:r>
                        <a:rPr lang="en-IN" dirty="0"/>
                        <a:t>19</a:t>
                      </a:r>
                    </a:p>
                  </a:txBody>
                  <a:tcPr/>
                </a:tc>
                <a:tc>
                  <a:txBody>
                    <a:bodyPr/>
                    <a:lstStyle/>
                    <a:p>
                      <a:r>
                        <a:rPr lang="en-IN" sz="1800" b="0" i="0" kern="1200" dirty="0" err="1">
                          <a:solidFill>
                            <a:schemeClr val="dk1"/>
                          </a:solidFill>
                          <a:effectLst/>
                          <a:latin typeface="+mn-lt"/>
                          <a:ea typeface="+mn-ea"/>
                          <a:cs typeface="+mn-cs"/>
                        </a:rPr>
                        <a:t>LiSA</a:t>
                      </a:r>
                      <a:endParaRPr lang="en-IN" dirty="0"/>
                    </a:p>
                  </a:txBody>
                  <a:tcPr/>
                </a:tc>
                <a:tc>
                  <a:txBody>
                    <a:bodyPr/>
                    <a:lstStyle/>
                    <a:p>
                      <a:r>
                        <a:rPr lang="en-IN" sz="1800" b="0" i="0" kern="1200" dirty="0">
                          <a:solidFill>
                            <a:schemeClr val="dk1"/>
                          </a:solidFill>
                          <a:effectLst/>
                          <a:latin typeface="+mn-lt"/>
                          <a:ea typeface="+mn-ea"/>
                          <a:cs typeface="+mn-cs"/>
                        </a:rPr>
                        <a:t>Virtual assistant for students</a:t>
                      </a:r>
                      <a:endParaRPr lang="en-IN" dirty="0"/>
                    </a:p>
                  </a:txBody>
                  <a:tcPr/>
                </a:tc>
                <a:tc>
                  <a:txBody>
                    <a:bodyPr/>
                    <a:lstStyle/>
                    <a:p>
                      <a:r>
                        <a:rPr lang="en-US" sz="1800" b="0" i="0" kern="1200" dirty="0">
                          <a:solidFill>
                            <a:schemeClr val="dk1"/>
                          </a:solidFill>
                          <a:effectLst/>
                          <a:latin typeface="+mn-lt"/>
                          <a:ea typeface="+mn-ea"/>
                          <a:cs typeface="+mn-cs"/>
                        </a:rPr>
                        <a:t>Deep learning, </a:t>
                      </a:r>
                      <a:r>
                        <a:rPr lang="en-US" sz="1800" b="0" i="0" kern="1200" dirty="0" err="1">
                          <a:solidFill>
                            <a:schemeClr val="dk1"/>
                          </a:solidFill>
                          <a:effectLst/>
                          <a:latin typeface="+mn-lt"/>
                          <a:ea typeface="+mn-ea"/>
                          <a:cs typeface="+mn-cs"/>
                        </a:rPr>
                        <a:t>keyloggers</a:t>
                      </a:r>
                      <a:r>
                        <a:rPr lang="en-US" sz="1800" b="0" i="0" kern="1200" dirty="0">
                          <a:solidFill>
                            <a:schemeClr val="dk1"/>
                          </a:solidFill>
                          <a:effectLst/>
                          <a:latin typeface="+mn-lt"/>
                          <a:ea typeface="+mn-ea"/>
                          <a:cs typeface="+mn-cs"/>
                        </a:rPr>
                        <a:t>, social media, phone messages</a:t>
                      </a:r>
                      <a:endParaRPr lang="en-IN" dirty="0"/>
                    </a:p>
                  </a:txBody>
                  <a:tcPr/>
                </a:tc>
                <a:tc>
                  <a:txBody>
                    <a:bodyPr/>
                    <a:lstStyle/>
                    <a:p>
                      <a:endParaRPr lang="en-IN"/>
                    </a:p>
                  </a:txBody>
                  <a:tcPr/>
                </a:tc>
                <a:tc>
                  <a:txBody>
                    <a:bodyPr/>
                    <a:lstStyle/>
                    <a:p>
                      <a:r>
                        <a:rPr lang="en-US" sz="1800" b="0" i="0" kern="1200" dirty="0">
                          <a:solidFill>
                            <a:schemeClr val="dk1"/>
                          </a:solidFill>
                          <a:effectLst/>
                          <a:latin typeface="+mn-lt"/>
                          <a:ea typeface="+mn-ea"/>
                          <a:cs typeface="+mn-cs"/>
                        </a:rPr>
                        <a:t>Ethical considerations, evaluation of effectiveness</a:t>
                      </a:r>
                      <a:endParaRPr lang="en-IN" dirty="0"/>
                    </a:p>
                  </a:txBody>
                  <a:tcPr/>
                </a:tc>
                <a:tc>
                  <a:txBody>
                    <a:bodyPr/>
                    <a:lstStyle/>
                    <a:p>
                      <a:r>
                        <a:rPr lang="en-IN" sz="1800" b="0" i="0" kern="1200" dirty="0">
                          <a:solidFill>
                            <a:schemeClr val="dk1"/>
                          </a:solidFill>
                          <a:effectLst/>
                          <a:latin typeface="+mn-lt"/>
                          <a:ea typeface="+mn-ea"/>
                          <a:cs typeface="+mn-cs"/>
                        </a:rPr>
                        <a:t>Highly intrusive data collection</a:t>
                      </a:r>
                      <a:endParaRPr lang="en-IN"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630661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99720" y="365125"/>
            <a:ext cx="11592560" cy="4124206"/>
          </a:xfrm>
          <a:prstGeom prst="rect">
            <a:avLst/>
          </a:prstGeom>
          <a:noFill/>
        </p:spPr>
        <p:txBody>
          <a:bodyPr wrap="square" lIns="91440" tIns="45720" rIns="91440" bIns="45720" rtlCol="0" anchor="t">
            <a:spAutoFit/>
          </a:bodyPr>
          <a:lstStyle/>
          <a:p>
            <a:pPr algn="ctr"/>
            <a:r>
              <a:rPr lang="en-IN" sz="3000" b="1" dirty="0"/>
              <a:t>IDENTIFICATION OF GAPS</a:t>
            </a:r>
            <a:endParaRPr lang="en-US" b="1"/>
          </a:p>
          <a:p>
            <a:endParaRPr lang="en-IN" dirty="0"/>
          </a:p>
          <a:p>
            <a:r>
              <a:rPr lang="en-US" sz="2200" b="1" i="1" dirty="0"/>
              <a:t>Generic Responses</a:t>
            </a:r>
            <a:r>
              <a:rPr lang="en-US" sz="2200" dirty="0"/>
              <a:t>: </a:t>
            </a:r>
            <a:r>
              <a:rPr lang="en-US" sz="2100" dirty="0"/>
              <a:t>Most chatbots offer pre-programmed answers, leading to repetitive and impersonal interactions. They lack the ability to truly understand and respond to individual needs.</a:t>
            </a:r>
            <a:endParaRPr lang="en-US" sz="2100">
              <a:cs typeface="Calibri"/>
            </a:endParaRPr>
          </a:p>
          <a:p>
            <a:r>
              <a:rPr lang="en-US" sz="2200" b="1" i="1" dirty="0"/>
              <a:t>Limited Functionality:</a:t>
            </a:r>
            <a:r>
              <a:rPr lang="en-US" sz="2200" dirty="0"/>
              <a:t> </a:t>
            </a:r>
            <a:r>
              <a:rPr lang="en-US" sz="2100" dirty="0"/>
              <a:t>While some chatbots provide information or complete basic tasks, they often struggle with complex queries or nuanced conversations. They rarely address mental health specifically.</a:t>
            </a:r>
            <a:endParaRPr lang="en-US" sz="2100">
              <a:cs typeface="Calibri"/>
            </a:endParaRPr>
          </a:p>
          <a:p>
            <a:r>
              <a:rPr lang="en-US" sz="2200" b="1" i="1" dirty="0"/>
              <a:t>Lack of Adaptation: </a:t>
            </a:r>
            <a:r>
              <a:rPr lang="en-US" sz="2100" dirty="0"/>
              <a:t>Regular chatbots fail to personalize their approach based on user demographics, preferences, or progress. They offer a one-size-fits-all experience that can feel ineffective and impersonal.</a:t>
            </a:r>
            <a:endParaRPr lang="en-US" sz="2100">
              <a:cs typeface="Calibri"/>
            </a:endParaRPr>
          </a:p>
          <a:p>
            <a:r>
              <a:rPr lang="en-US" sz="2200" b="1" i="1" dirty="0"/>
              <a:t>Limited Engagement:</a:t>
            </a:r>
            <a:r>
              <a:rPr lang="en-US" sz="2200" dirty="0"/>
              <a:t> </a:t>
            </a:r>
            <a:r>
              <a:rPr lang="en-US" sz="2100" dirty="0"/>
              <a:t>Interactions with standard chatbots can be monotonous and lack emotional connection. They rarely motivate users to actively participate in their own well-being journeys.</a:t>
            </a:r>
            <a:endParaRPr lang="en-US" sz="2100">
              <a:cs typeface="Calibri"/>
            </a:endParaRPr>
          </a:p>
          <a:p>
            <a:endParaRPr lang="en-IN" sz="2100" dirty="0">
              <a:cs typeface="Calibri"/>
            </a:endParaRPr>
          </a:p>
        </p:txBody>
      </p:sp>
    </p:spTree>
    <p:extLst>
      <p:ext uri="{BB962C8B-B14F-4D97-AF65-F5344CB8AC3E}">
        <p14:creationId xmlns:p14="http://schemas.microsoft.com/office/powerpoint/2010/main" xmlns="" val="315455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99720" y="248888"/>
            <a:ext cx="11592560" cy="4154984"/>
          </a:xfrm>
          <a:prstGeom prst="rect">
            <a:avLst/>
          </a:prstGeom>
          <a:noFill/>
        </p:spPr>
        <p:txBody>
          <a:bodyPr wrap="square" lIns="91440" tIns="45720" rIns="91440" bIns="45720" rtlCol="0" anchor="t">
            <a:spAutoFit/>
          </a:bodyPr>
          <a:lstStyle/>
          <a:p>
            <a:pPr algn="ctr"/>
            <a:r>
              <a:rPr lang="en-IN" sz="3200" b="1" dirty="0"/>
              <a:t>TECHNIQUE</a:t>
            </a:r>
            <a:endParaRPr lang="en-IN" sz="3200" b="1" dirty="0">
              <a:cs typeface="Calibri"/>
            </a:endParaRPr>
          </a:p>
          <a:p>
            <a:endParaRPr lang="en-IN" dirty="0"/>
          </a:p>
          <a:p>
            <a:r>
              <a:rPr lang="en-US" sz="2200" dirty="0"/>
              <a:t>We combine proven </a:t>
            </a:r>
            <a:r>
              <a:rPr lang="en-US" sz="2000" b="1" i="1" dirty="0"/>
              <a:t>Cognitive Behavioral Therapy (CBT) techniques with cutting-edge AI</a:t>
            </a:r>
            <a:r>
              <a:rPr lang="en-US" sz="2000" b="1" dirty="0"/>
              <a:t>  </a:t>
            </a:r>
            <a:r>
              <a:rPr lang="en-US" sz="2200" dirty="0"/>
              <a:t>to personalize user's journey to well-being. </a:t>
            </a:r>
            <a:endParaRPr lang="en-US" sz="2200" dirty="0">
              <a:cs typeface="Calibri"/>
            </a:endParaRPr>
          </a:p>
          <a:p>
            <a:endParaRPr lang="en-US" sz="2200" dirty="0">
              <a:cs typeface="Calibri"/>
            </a:endParaRPr>
          </a:p>
          <a:p>
            <a:r>
              <a:rPr lang="en-US" sz="2200" b="1" i="1" dirty="0"/>
              <a:t>Meta-Learning:</a:t>
            </a:r>
            <a:r>
              <a:rPr lang="en-US" sz="2200" dirty="0"/>
              <a:t> </a:t>
            </a:r>
            <a:r>
              <a:rPr lang="en-US" sz="2100" dirty="0"/>
              <a:t>Studies your unique needs and adapts CBT exercises automatically in the progress. That's Meta-Learning! It learns from other past users and experts to recommend the perfect CBT modules for you.</a:t>
            </a:r>
            <a:endParaRPr lang="en-US" sz="2100" dirty="0">
              <a:cs typeface="Calibri"/>
            </a:endParaRPr>
          </a:p>
          <a:p>
            <a:r>
              <a:rPr lang="en-US" sz="2200" b="1" i="1" dirty="0"/>
              <a:t>Reinforcement Learning</a:t>
            </a:r>
            <a:r>
              <a:rPr lang="en-US" sz="2200" dirty="0"/>
              <a:t>: </a:t>
            </a:r>
            <a:r>
              <a:rPr lang="en-US" sz="2100" dirty="0"/>
              <a:t>It watches how you interact and fine-tunes the experience for maximum impact. The result? A therapist chatbot that feels like your personal cheerleader, Best friend, and CBT coach all rolled into one. It's accessible, effective, and constantly learning to be better.</a:t>
            </a:r>
            <a:endParaRPr lang="en-US" sz="2100" dirty="0">
              <a:cs typeface="Calibri"/>
            </a:endParaRPr>
          </a:p>
          <a:p>
            <a:endParaRPr lang="en-IN" sz="2100" dirty="0">
              <a:cs typeface="Calibri"/>
            </a:endParaRP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040553" y="4183897"/>
            <a:ext cx="3648280" cy="2402883"/>
          </a:xfrm>
          <a:prstGeom prst="rect">
            <a:avLst/>
          </a:prstGeom>
        </p:spPr>
      </p:pic>
    </p:spTree>
    <p:extLst>
      <p:ext uri="{BB962C8B-B14F-4D97-AF65-F5344CB8AC3E}">
        <p14:creationId xmlns:p14="http://schemas.microsoft.com/office/powerpoint/2010/main" xmlns="" val="3327061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2AAA5DC-A3CE-2B2F-DEE5-CAC6BF7A2D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4F9D9C7-4837-A25D-F5AF-92F19076664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90521B39-F0DC-0516-A30B-9C43E48B56A9}"/>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BBCD659D-F43A-EB38-8AC2-0ABAC2CE8876}"/>
              </a:ext>
            </a:extLst>
          </p:cNvPr>
          <p:cNvSpPr txBox="1"/>
          <p:nvPr/>
        </p:nvSpPr>
        <p:spPr>
          <a:xfrm>
            <a:off x="299720" y="365125"/>
            <a:ext cx="11592560" cy="5786199"/>
          </a:xfrm>
          <a:prstGeom prst="rect">
            <a:avLst/>
          </a:prstGeom>
          <a:noFill/>
        </p:spPr>
        <p:txBody>
          <a:bodyPr wrap="square" lIns="91440" tIns="45720" rIns="91440" bIns="45720" rtlCol="0" anchor="t">
            <a:spAutoFit/>
          </a:bodyPr>
          <a:lstStyle/>
          <a:p>
            <a:pPr algn="ctr"/>
            <a:r>
              <a:rPr lang="en-IN" sz="2800" b="1" dirty="0">
                <a:cs typeface="Calibri"/>
              </a:rPr>
              <a:t>ADVANTAGES OF OUR THERAPIST CHATBOT</a:t>
            </a:r>
          </a:p>
          <a:p>
            <a:endParaRPr lang="en-IN" dirty="0"/>
          </a:p>
          <a:p>
            <a:endParaRPr lang="en-IN" dirty="0">
              <a:ea typeface="+mn-lt"/>
              <a:cs typeface="+mn-lt"/>
            </a:endParaRPr>
          </a:p>
          <a:p>
            <a:r>
              <a:rPr lang="en-US" dirty="0">
                <a:cs typeface="Calibri"/>
              </a:rPr>
              <a:t>MAML excels at rapidly adapting to new tasks with limited data. This makes it suitable for personalizing responses based on individual users' mood tracker data and task performance, even if you have relatively few examples for each user.</a:t>
            </a:r>
          </a:p>
          <a:p>
            <a:endParaRPr lang="en-US" dirty="0">
              <a:cs typeface="Calibri"/>
            </a:endParaRPr>
          </a:p>
          <a:p>
            <a:r>
              <a:rPr lang="en-IN" dirty="0"/>
              <a:t>CNBT specializes in </a:t>
            </a:r>
            <a:r>
              <a:rPr lang="en-IN" dirty="0" err="1"/>
              <a:t>modeling</a:t>
            </a:r>
            <a:r>
              <a:rPr lang="en-IN" dirty="0"/>
              <a:t> and tracking user beliefs and intentions over time. This allows it to build a more comprehensive understanding of the user's mental state based on mood tracker data and tasks, considering not just current emotions but also underlying beliefs and motivations.</a:t>
            </a:r>
          </a:p>
          <a:p>
            <a:endParaRPr lang="en-IN" dirty="0"/>
          </a:p>
          <a:p>
            <a:r>
              <a:rPr lang="en-IN" dirty="0"/>
              <a:t>RL allows the Chatbot to continuously learn from user interactions and refine its responses over time. This can be valuable for tailoring support based on ongoing feedback from the mood tracker and task completion data.</a:t>
            </a:r>
          </a:p>
          <a:p>
            <a:endParaRPr lang="en-IN" dirty="0"/>
          </a:p>
          <a:p>
            <a:pPr algn="l">
              <a:buFont typeface="Arial" panose="020B0604020202020204" pitchFamily="34" charset="0"/>
              <a:buChar char="•"/>
            </a:pPr>
            <a:r>
              <a:rPr lang="en-US" b="0" i="0" dirty="0">
                <a:solidFill>
                  <a:srgbClr val="1F1F1F"/>
                </a:solidFill>
                <a:effectLst/>
                <a:latin typeface="Google Sans"/>
              </a:rPr>
              <a:t>MAML + CNBT: Combine personalization with deeper understanding for a </a:t>
            </a:r>
          </a:p>
          <a:p>
            <a:pPr algn="l"/>
            <a:r>
              <a:rPr lang="en-US" b="0" i="0" dirty="0">
                <a:solidFill>
                  <a:srgbClr val="1F1F1F"/>
                </a:solidFill>
                <a:effectLst/>
                <a:latin typeface="Google Sans"/>
              </a:rPr>
              <a:t>well-rounded approach.</a:t>
            </a:r>
          </a:p>
          <a:p>
            <a:pPr algn="l">
              <a:buFont typeface="Arial" panose="020B0604020202020204" pitchFamily="34" charset="0"/>
              <a:buChar char="•"/>
            </a:pPr>
            <a:r>
              <a:rPr lang="en-US" b="0" i="0" dirty="0">
                <a:solidFill>
                  <a:srgbClr val="1F1F1F"/>
                </a:solidFill>
                <a:effectLst/>
                <a:latin typeface="Google Sans"/>
              </a:rPr>
              <a:t>MAML + RL: Combine personalization with continuous learning for an </a:t>
            </a:r>
          </a:p>
          <a:p>
            <a:pPr algn="l"/>
            <a:r>
              <a:rPr lang="en-US" b="0" i="0" dirty="0">
                <a:solidFill>
                  <a:srgbClr val="1F1F1F"/>
                </a:solidFill>
                <a:effectLst/>
                <a:latin typeface="Google Sans"/>
              </a:rPr>
              <a:t>adaptable and user-centric experience.</a:t>
            </a:r>
          </a:p>
          <a:p>
            <a:pPr algn="l">
              <a:buFont typeface="Arial" panose="020B0604020202020204" pitchFamily="34" charset="0"/>
              <a:buChar char="•"/>
            </a:pPr>
            <a:r>
              <a:rPr lang="en-US" b="0" i="0" dirty="0">
                <a:solidFill>
                  <a:srgbClr val="1F1F1F"/>
                </a:solidFill>
                <a:effectLst/>
                <a:latin typeface="Google Sans"/>
              </a:rPr>
              <a:t>CNBT + RL: Combine deep understanding with continuous learning for a </a:t>
            </a:r>
          </a:p>
          <a:p>
            <a:pPr algn="l"/>
            <a:r>
              <a:rPr lang="en-US" b="0" i="0" dirty="0">
                <a:solidFill>
                  <a:srgbClr val="1F1F1F"/>
                </a:solidFill>
                <a:effectLst/>
                <a:latin typeface="Google Sans"/>
              </a:rPr>
              <a:t>highly adaptive and nuanced support system.</a:t>
            </a:r>
          </a:p>
          <a:p>
            <a:endParaRPr lang="en-US" u="sng" dirty="0">
              <a:cs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166340" y="4140359"/>
            <a:ext cx="3625970" cy="2591058"/>
          </a:xfrm>
          <a:prstGeom prst="rect">
            <a:avLst/>
          </a:prstGeom>
        </p:spPr>
      </p:pic>
    </p:spTree>
    <p:extLst>
      <p:ext uri="{BB962C8B-B14F-4D97-AF65-F5344CB8AC3E}">
        <p14:creationId xmlns:p14="http://schemas.microsoft.com/office/powerpoint/2010/main" xmlns="" val="3411426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2AAA5DC-A3CE-2B2F-DEE5-CAC6BF7A2D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4F9D9C7-4837-A25D-F5AF-92F19076664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90521B39-F0DC-0516-A30B-9C43E48B56A9}"/>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BBCD659D-F43A-EB38-8AC2-0ABAC2CE8876}"/>
              </a:ext>
            </a:extLst>
          </p:cNvPr>
          <p:cNvSpPr txBox="1"/>
          <p:nvPr/>
        </p:nvSpPr>
        <p:spPr>
          <a:xfrm>
            <a:off x="299720" y="365125"/>
            <a:ext cx="11592560" cy="5786199"/>
          </a:xfrm>
          <a:prstGeom prst="rect">
            <a:avLst/>
          </a:prstGeom>
          <a:noFill/>
        </p:spPr>
        <p:txBody>
          <a:bodyPr wrap="square" lIns="91440" tIns="45720" rIns="91440" bIns="45720" rtlCol="0" anchor="t">
            <a:spAutoFit/>
          </a:bodyPr>
          <a:lstStyle/>
          <a:p>
            <a:pPr algn="ctr"/>
            <a:r>
              <a:rPr lang="en-IN" sz="2800" b="1" dirty="0">
                <a:cs typeface="Calibri"/>
              </a:rPr>
              <a:t>DISADVANTAGES OF OUR THERAPIST CHATBOT</a:t>
            </a:r>
          </a:p>
          <a:p>
            <a:endParaRPr lang="en-IN" dirty="0"/>
          </a:p>
          <a:p>
            <a:endParaRPr lang="en-IN" dirty="0">
              <a:ea typeface="+mn-lt"/>
              <a:cs typeface="+mn-lt"/>
            </a:endParaRPr>
          </a:p>
          <a:p>
            <a:endParaRPr lang="en-IN" dirty="0"/>
          </a:p>
          <a:p>
            <a:r>
              <a:rPr lang="en-US" dirty="0">
                <a:cs typeface="Calibri"/>
              </a:rPr>
              <a:t>MAML might not be as effective at capturing long-term user trends or deeply understanding complex emotional states.</a:t>
            </a:r>
          </a:p>
          <a:p>
            <a:endParaRPr lang="en-US" u="sng" dirty="0">
              <a:cs typeface="Calibri"/>
            </a:endParaRPr>
          </a:p>
          <a:p>
            <a:r>
              <a:rPr lang="en-IN" dirty="0"/>
              <a:t>CNBT might be computationally more expensive compared to MAML and require larger datasets for effective training.</a:t>
            </a:r>
          </a:p>
          <a:p>
            <a:endParaRPr lang="en-IN" dirty="0"/>
          </a:p>
          <a:p>
            <a:r>
              <a:rPr lang="en-IN" dirty="0"/>
              <a:t>RL can be complex to implement and might require careful reward design to ensure it guides the </a:t>
            </a:r>
            <a:r>
              <a:rPr lang="en-IN" dirty="0" err="1"/>
              <a:t>chatbot</a:t>
            </a:r>
            <a:r>
              <a:rPr lang="en-IN" dirty="0"/>
              <a:t> towards desired behaviours.</a:t>
            </a:r>
          </a:p>
          <a:p>
            <a:endParaRPr lang="en-IN" dirty="0"/>
          </a:p>
          <a:p>
            <a:r>
              <a:rPr lang="en-US" u="sng" dirty="0">
                <a:cs typeface="Calibri"/>
              </a:rPr>
              <a:t/>
            </a:r>
            <a:br>
              <a:rPr lang="en-US" u="sng" dirty="0">
                <a:cs typeface="Calibri"/>
              </a:rPr>
            </a:br>
            <a:r>
              <a:rPr lang="en-US" u="sng" dirty="0">
                <a:cs typeface="Calibri"/>
              </a:rPr>
              <a:t>COMBINATION OF THE TRIO COMPLIMENTS EACH OTHER:</a:t>
            </a:r>
          </a:p>
          <a:p>
            <a:r>
              <a:rPr lang="en-US" b="0" i="0" dirty="0">
                <a:solidFill>
                  <a:srgbClr val="1F1F1F"/>
                </a:solidFill>
                <a:effectLst/>
                <a:latin typeface="Google Sans"/>
              </a:rPr>
              <a:t>MAML personalizes the responses based on the user's history </a:t>
            </a:r>
          </a:p>
          <a:p>
            <a:r>
              <a:rPr lang="en-US" b="0" i="0" dirty="0">
                <a:solidFill>
                  <a:srgbClr val="1F1F1F"/>
                </a:solidFill>
                <a:effectLst/>
                <a:latin typeface="Google Sans"/>
              </a:rPr>
              <a:t>and current state. RL refines the chatbot's interventions based </a:t>
            </a:r>
          </a:p>
          <a:p>
            <a:r>
              <a:rPr lang="en-US" b="0" i="0" dirty="0">
                <a:solidFill>
                  <a:srgbClr val="1F1F1F"/>
                </a:solidFill>
                <a:effectLst/>
                <a:latin typeface="Google Sans"/>
              </a:rPr>
              <a:t>on the user's feedback and progress towards therapeutic goals.</a:t>
            </a:r>
          </a:p>
          <a:p>
            <a:r>
              <a:rPr lang="en-US" b="0" i="0" dirty="0">
                <a:solidFill>
                  <a:srgbClr val="1F1F1F"/>
                </a:solidFill>
                <a:effectLst/>
                <a:latin typeface="Google Sans"/>
              </a:rPr>
              <a:t> The chatbot utilizes CBT techniques to guide the user through </a:t>
            </a:r>
          </a:p>
          <a:p>
            <a:r>
              <a:rPr lang="en-US" b="0" i="0" dirty="0">
                <a:solidFill>
                  <a:srgbClr val="1F1F1F"/>
                </a:solidFill>
                <a:effectLst/>
                <a:latin typeface="Google Sans"/>
              </a:rPr>
              <a:t>cognitive restructuring, relaxation exercises, and other </a:t>
            </a:r>
          </a:p>
          <a:p>
            <a:r>
              <a:rPr lang="en-US" b="0" i="0" dirty="0">
                <a:solidFill>
                  <a:srgbClr val="1F1F1F"/>
                </a:solidFill>
                <a:effectLst/>
                <a:latin typeface="Google Sans"/>
              </a:rPr>
              <a:t>evidence-based practices.</a:t>
            </a:r>
            <a:endParaRPr lang="en-US" u="sng" dirty="0">
              <a:cs typeface="Calibri"/>
            </a:endParaRPr>
          </a:p>
          <a:p>
            <a:endParaRPr lang="en-US" u="sng" dirty="0">
              <a:cs typeface="Calibri"/>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l="11743" t="12154" r="9488" b="12579"/>
          <a:stretch/>
        </p:blipFill>
        <p:spPr>
          <a:xfrm>
            <a:off x="6362052" y="3788649"/>
            <a:ext cx="5060197" cy="2781946"/>
          </a:xfrm>
          <a:prstGeom prst="rect">
            <a:avLst/>
          </a:prstGeom>
        </p:spPr>
      </p:pic>
      <p:sp>
        <p:nvSpPr>
          <p:cNvPr id="7" name="TextBox 6"/>
          <p:cNvSpPr txBox="1"/>
          <p:nvPr/>
        </p:nvSpPr>
        <p:spPr>
          <a:xfrm>
            <a:off x="8958020" y="4052807"/>
            <a:ext cx="1216617" cy="369332"/>
          </a:xfrm>
          <a:prstGeom prst="rect">
            <a:avLst/>
          </a:prstGeom>
          <a:noFill/>
        </p:spPr>
        <p:txBody>
          <a:bodyPr wrap="square" rtlCol="0">
            <a:spAutoFit/>
          </a:bodyPr>
          <a:lstStyle/>
          <a:p>
            <a:r>
              <a:rPr lang="en-IN" dirty="0">
                <a:solidFill>
                  <a:schemeClr val="bg1"/>
                </a:solidFill>
              </a:rPr>
              <a:t>*MODEL</a:t>
            </a:r>
          </a:p>
        </p:txBody>
      </p:sp>
      <p:sp>
        <p:nvSpPr>
          <p:cNvPr id="8" name="TextBox 7"/>
          <p:cNvSpPr txBox="1"/>
          <p:nvPr/>
        </p:nvSpPr>
        <p:spPr>
          <a:xfrm>
            <a:off x="7136970" y="5850611"/>
            <a:ext cx="1356101" cy="369332"/>
          </a:xfrm>
          <a:prstGeom prst="rect">
            <a:avLst/>
          </a:prstGeom>
          <a:noFill/>
        </p:spPr>
        <p:txBody>
          <a:bodyPr wrap="square" rtlCol="0">
            <a:spAutoFit/>
          </a:bodyPr>
          <a:lstStyle/>
          <a:p>
            <a:r>
              <a:rPr lang="en-IN" dirty="0">
                <a:solidFill>
                  <a:schemeClr val="bg1"/>
                </a:solidFill>
              </a:rPr>
              <a:t>*DATASET</a:t>
            </a:r>
          </a:p>
        </p:txBody>
      </p:sp>
    </p:spTree>
    <p:extLst>
      <p:ext uri="{BB962C8B-B14F-4D97-AF65-F5344CB8AC3E}">
        <p14:creationId xmlns:p14="http://schemas.microsoft.com/office/powerpoint/2010/main" xmlns="" val="217197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99720" y="279884"/>
            <a:ext cx="7565986" cy="6447919"/>
          </a:xfrm>
          <a:prstGeom prst="rect">
            <a:avLst/>
          </a:prstGeom>
          <a:noFill/>
        </p:spPr>
        <p:txBody>
          <a:bodyPr wrap="square" lIns="91440" tIns="45720" rIns="91440" bIns="45720" rtlCol="0" anchor="t">
            <a:spAutoFit/>
          </a:bodyPr>
          <a:lstStyle/>
          <a:p>
            <a:pPr algn="ctr"/>
            <a:r>
              <a:rPr lang="en-IN" sz="3200" b="1" dirty="0"/>
              <a:t>ALGORITHM</a:t>
            </a:r>
            <a:endParaRPr lang="en-US" dirty="0"/>
          </a:p>
          <a:p>
            <a:r>
              <a:rPr lang="en-US" dirty="0"/>
              <a:t>For diagnosing we use </a:t>
            </a:r>
            <a:r>
              <a:rPr lang="en-GB" b="0" i="0" dirty="0">
                <a:solidFill>
                  <a:srgbClr val="1F1F1F"/>
                </a:solidFill>
                <a:effectLst/>
                <a:latin typeface="Google Sans"/>
              </a:rPr>
              <a:t>RIME-MD, PHQ, GAD-7, PHQ-9, KESLER 6 </a:t>
            </a:r>
            <a:r>
              <a:rPr lang="en-GB" b="0" i="0" dirty="0" err="1">
                <a:solidFill>
                  <a:srgbClr val="1F1F1F"/>
                </a:solidFill>
                <a:effectLst/>
                <a:latin typeface="Google Sans"/>
              </a:rPr>
              <a:t>questionere</a:t>
            </a:r>
            <a:r>
              <a:rPr lang="en-GB" b="0" i="0" dirty="0">
                <a:solidFill>
                  <a:srgbClr val="1F1F1F"/>
                </a:solidFill>
                <a:effectLst/>
                <a:latin typeface="Google Sans"/>
              </a:rPr>
              <a:t>.</a:t>
            </a:r>
          </a:p>
          <a:p>
            <a:r>
              <a:rPr lang="en-US" sz="2200" b="1" i="1" dirty="0"/>
              <a:t>Train CBT:</a:t>
            </a:r>
            <a:r>
              <a:rPr lang="en-US" sz="2200" dirty="0"/>
              <a:t> </a:t>
            </a:r>
            <a:r>
              <a:rPr lang="en-US" sz="2100" dirty="0"/>
              <a:t>We start with the basics - proven Cognitive Behavioral Therapy (CBT) techniques like identifying unhelpful thoughts and practicing new skills.</a:t>
            </a:r>
            <a:r>
              <a:rPr lang="en-US" sz="2200" dirty="0"/>
              <a:t> </a:t>
            </a:r>
            <a:endParaRPr lang="en-IN" sz="2200" dirty="0">
              <a:cs typeface="Calibri" panose="020F0502020204030204"/>
            </a:endParaRPr>
          </a:p>
          <a:p>
            <a:r>
              <a:rPr lang="en-US" sz="2200" b="1" i="1" dirty="0"/>
              <a:t>Personalize  with Meta-Learning</a:t>
            </a:r>
            <a:r>
              <a:rPr lang="en-US" sz="2200" dirty="0"/>
              <a:t>: </a:t>
            </a:r>
            <a:r>
              <a:rPr lang="en-US" sz="2100" dirty="0"/>
              <a:t>The MAML system studies past users and therapists to understand what works best for different scenarios. It acts as a personal trainer adapting based on your unique needs.</a:t>
            </a:r>
            <a:endParaRPr lang="en-US" sz="2100" dirty="0">
              <a:cs typeface="Calibri"/>
            </a:endParaRPr>
          </a:p>
          <a:p>
            <a:r>
              <a:rPr lang="en-US" sz="2200" b="1" i="1" dirty="0"/>
              <a:t>Level Up with Reinforcement Learning</a:t>
            </a:r>
            <a:r>
              <a:rPr lang="en-US" sz="2200" dirty="0"/>
              <a:t>: I</a:t>
            </a:r>
            <a:r>
              <a:rPr lang="en-US" sz="2100" dirty="0"/>
              <a:t>t watches your reactions, cheers you on for every progress, and adjusts the level of your "mental exercises" on the go. spots your form and gives the right push to reach your goals.</a:t>
            </a:r>
            <a:endParaRPr lang="en-US" sz="2100" dirty="0">
              <a:cs typeface="Calibri"/>
            </a:endParaRPr>
          </a:p>
          <a:p>
            <a:r>
              <a:rPr lang="en-US" sz="2200" b="1" i="1" dirty="0"/>
              <a:t>Continuous Improvement:</a:t>
            </a:r>
            <a:r>
              <a:rPr lang="en-US" sz="2200" dirty="0"/>
              <a:t> </a:t>
            </a:r>
            <a:r>
              <a:rPr lang="en-US" sz="2100" dirty="0"/>
              <a:t>This system is always learning! As you interact with the chatbot, the MAML and RL algorithms keep adapting and improving the personalized therapy path just for you. It constantly refines your program based on your real-time performance.</a:t>
            </a:r>
            <a:endParaRPr lang="en-US" sz="2100" dirty="0">
              <a:cs typeface="Calibri"/>
            </a:endParaRPr>
          </a:p>
          <a:p>
            <a:endParaRPr lang="en-IN" sz="2200" dirty="0">
              <a:cs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030332" y="4608383"/>
            <a:ext cx="3701884" cy="2092584"/>
          </a:xfrm>
          <a:prstGeom prst="rect">
            <a:avLst/>
          </a:prstGeom>
        </p:spPr>
      </p:pic>
      <p:pic>
        <p:nvPicPr>
          <p:cNvPr id="7" name="Picture 6">
            <a:extLst>
              <a:ext uri="{FF2B5EF4-FFF2-40B4-BE49-F238E27FC236}">
                <a16:creationId xmlns:a16="http://schemas.microsoft.com/office/drawing/2014/main" xmlns="" id="{6FC79133-7359-9400-8D9B-3514BA5B9116}"/>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566685" y="365125"/>
            <a:ext cx="2924336" cy="3825551"/>
          </a:xfrm>
          <a:prstGeom prst="rect">
            <a:avLst/>
          </a:prstGeom>
        </p:spPr>
      </p:pic>
    </p:spTree>
    <p:extLst>
      <p:ext uri="{BB962C8B-B14F-4D97-AF65-F5344CB8AC3E}">
        <p14:creationId xmlns:p14="http://schemas.microsoft.com/office/powerpoint/2010/main" xmlns="" val="1664541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147922" y="175627"/>
            <a:ext cx="11592560" cy="507831"/>
          </a:xfrm>
          <a:prstGeom prst="rect">
            <a:avLst/>
          </a:prstGeom>
          <a:noFill/>
        </p:spPr>
        <p:txBody>
          <a:bodyPr wrap="square" rtlCol="0">
            <a:spAutoFit/>
          </a:bodyPr>
          <a:lstStyle/>
          <a:p>
            <a:pPr algn="ctr"/>
            <a:r>
              <a:rPr lang="en-IN" sz="2700" b="1" dirty="0"/>
              <a:t>Architecture</a:t>
            </a: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46875" y="855796"/>
            <a:ext cx="9856922" cy="5829866"/>
          </a:xfrm>
          <a:prstGeom prst="rect">
            <a:avLst/>
          </a:prstGeom>
        </p:spPr>
      </p:pic>
    </p:spTree>
    <p:extLst>
      <p:ext uri="{BB962C8B-B14F-4D97-AF65-F5344CB8AC3E}">
        <p14:creationId xmlns:p14="http://schemas.microsoft.com/office/powerpoint/2010/main" xmlns="" val="585426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64160" y="365125"/>
            <a:ext cx="11592560" cy="5201424"/>
          </a:xfrm>
          <a:prstGeom prst="rect">
            <a:avLst/>
          </a:prstGeom>
          <a:noFill/>
        </p:spPr>
        <p:txBody>
          <a:bodyPr wrap="square" rtlCol="0">
            <a:spAutoFit/>
          </a:bodyPr>
          <a:lstStyle/>
          <a:p>
            <a:r>
              <a:rPr lang="en-IN" b="1" i="1" dirty="0"/>
              <a:t>Server-Side:</a:t>
            </a:r>
          </a:p>
          <a:p>
            <a:endParaRPr lang="en-IN" sz="400" dirty="0"/>
          </a:p>
          <a:p>
            <a:r>
              <a:rPr lang="en-IN" sz="1700" b="1" i="1" dirty="0"/>
              <a:t>API Gateway</a:t>
            </a:r>
            <a:r>
              <a:rPr lang="en-IN" sz="1700" dirty="0"/>
              <a:t>: Acts as an entry point for the client-side requests, routing them to the appropriate </a:t>
            </a:r>
            <a:r>
              <a:rPr lang="en-IN" sz="1700" dirty="0" err="1"/>
              <a:t>microservices</a:t>
            </a:r>
            <a:r>
              <a:rPr lang="en-IN" sz="1700" dirty="0"/>
              <a:t>.</a:t>
            </a:r>
          </a:p>
          <a:p>
            <a:r>
              <a:rPr lang="en-IN" sz="1700" b="1" i="1" dirty="0"/>
              <a:t>User Management</a:t>
            </a:r>
            <a:r>
              <a:rPr lang="en-IN" sz="1700" dirty="0"/>
              <a:t>: Handles user registration, login, and profiles.</a:t>
            </a:r>
          </a:p>
          <a:p>
            <a:r>
              <a:rPr lang="en-IN" sz="1700" b="1" i="1" dirty="0"/>
              <a:t>Chatbot Service</a:t>
            </a:r>
            <a:r>
              <a:rPr lang="en-IN" sz="1700" dirty="0"/>
              <a:t>: Manages the Diagnosing Chatbot and Conversation Bot functionalities.</a:t>
            </a:r>
          </a:p>
          <a:p>
            <a:r>
              <a:rPr lang="en-IN" sz="1700" b="1" i="1" dirty="0"/>
              <a:t>Settings Service</a:t>
            </a:r>
            <a:r>
              <a:rPr lang="en-IN" sz="1700" dirty="0"/>
              <a:t>: Manages user preferences and customization options.</a:t>
            </a:r>
          </a:p>
          <a:p>
            <a:r>
              <a:rPr lang="en-IN" sz="1700" b="1" i="1" dirty="0"/>
              <a:t>Mood Tracker Service</a:t>
            </a:r>
            <a:r>
              <a:rPr lang="en-IN" sz="1700" dirty="0"/>
              <a:t>: Handles mood tracking, reports generation, and advice.</a:t>
            </a:r>
          </a:p>
          <a:p>
            <a:r>
              <a:rPr lang="en-IN" sz="1700" b="1" i="1" dirty="0"/>
              <a:t>Tasks Service</a:t>
            </a:r>
            <a:r>
              <a:rPr lang="en-IN" sz="1700" dirty="0"/>
              <a:t>: Manages daily and weekly tasks.</a:t>
            </a:r>
          </a:p>
          <a:p>
            <a:r>
              <a:rPr lang="en-IN" sz="1700" b="1" i="1" dirty="0"/>
              <a:t>Therapist Service</a:t>
            </a:r>
            <a:r>
              <a:rPr lang="en-IN" sz="1700" dirty="0"/>
              <a:t>: Provides contact information for therapists.</a:t>
            </a:r>
          </a:p>
          <a:p>
            <a:endParaRPr lang="en-IN" dirty="0"/>
          </a:p>
          <a:p>
            <a:r>
              <a:rPr lang="en-IN" b="1" dirty="0"/>
              <a:t>Database:</a:t>
            </a:r>
          </a:p>
          <a:p>
            <a:endParaRPr lang="en-IN" sz="400" b="1" dirty="0"/>
          </a:p>
          <a:p>
            <a:r>
              <a:rPr lang="en-IN" sz="1700" b="1" i="1" dirty="0"/>
              <a:t>User Database</a:t>
            </a:r>
            <a:r>
              <a:rPr lang="en-IN" sz="1700" dirty="0"/>
              <a:t>: Stores user profiles, preferences, and diagnostic information.</a:t>
            </a:r>
          </a:p>
          <a:p>
            <a:r>
              <a:rPr lang="en-IN" sz="1700" b="1" i="1" dirty="0"/>
              <a:t>Content Database</a:t>
            </a:r>
            <a:r>
              <a:rPr lang="en-IN" sz="1700" dirty="0"/>
              <a:t>: Stores chat logs, and other user-generated content.</a:t>
            </a:r>
          </a:p>
          <a:p>
            <a:r>
              <a:rPr lang="en-IN" sz="1700" b="1" i="1" dirty="0"/>
              <a:t>Task Database</a:t>
            </a:r>
            <a:r>
              <a:rPr lang="en-IN" sz="1700" dirty="0"/>
              <a:t>: Stores data related to daily and weekly tasks.</a:t>
            </a:r>
          </a:p>
          <a:p>
            <a:endParaRPr lang="en-IN" dirty="0"/>
          </a:p>
          <a:p>
            <a:r>
              <a:rPr lang="en-IN" b="1" i="1" dirty="0"/>
              <a:t>Dataset</a:t>
            </a:r>
            <a:r>
              <a:rPr lang="en-IN" dirty="0"/>
              <a:t>:  </a:t>
            </a:r>
            <a:r>
              <a:rPr lang="en-IN" dirty="0" err="1"/>
              <a:t>CounselChat</a:t>
            </a:r>
            <a:endParaRPr lang="en-IN" dirty="0"/>
          </a:p>
          <a:p>
            <a:r>
              <a:rPr lang="en-IN" sz="1700" dirty="0"/>
              <a:t>Because of its Diversity with various therapists and clients, the data can offer perspectives on diverse scenarios and communication styles.</a:t>
            </a:r>
          </a:p>
          <a:p>
            <a:endParaRPr lang="en-IN" dirty="0"/>
          </a:p>
        </p:txBody>
      </p:sp>
    </p:spTree>
    <p:extLst>
      <p:ext uri="{BB962C8B-B14F-4D97-AF65-F5344CB8AC3E}">
        <p14:creationId xmlns:p14="http://schemas.microsoft.com/office/powerpoint/2010/main" xmlns="" val="125443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01478" y="279884"/>
            <a:ext cx="11592560" cy="400110"/>
          </a:xfrm>
          <a:prstGeom prst="rect">
            <a:avLst/>
          </a:prstGeom>
          <a:noFill/>
        </p:spPr>
        <p:txBody>
          <a:bodyPr wrap="square" rtlCol="0">
            <a:spAutoFit/>
          </a:bodyPr>
          <a:lstStyle/>
          <a:p>
            <a:r>
              <a:rPr lang="en-IN" sz="2000" b="1" i="1" dirty="0"/>
              <a:t>User Interface</a:t>
            </a:r>
          </a:p>
        </p:txBody>
      </p:sp>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735092" y="428236"/>
            <a:ext cx="2851689" cy="5786584"/>
          </a:xfrm>
          <a:prstGeom prst="rect">
            <a:avLst/>
          </a:prstGeom>
        </p:spPr>
      </p:pic>
      <p:sp>
        <p:nvSpPr>
          <p:cNvPr id="10" name="Oval 9"/>
          <p:cNvSpPr/>
          <p:nvPr/>
        </p:nvSpPr>
        <p:spPr>
          <a:xfrm>
            <a:off x="3735092" y="603049"/>
            <a:ext cx="410705" cy="4690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6096000" y="603049"/>
            <a:ext cx="304800" cy="318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p:cNvCxnSpPr/>
          <p:nvPr/>
        </p:nvCxnSpPr>
        <p:spPr>
          <a:xfrm>
            <a:off x="5098942" y="4664990"/>
            <a:ext cx="2781946" cy="7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904136" y="4293031"/>
            <a:ext cx="1681566" cy="646331"/>
          </a:xfrm>
          <a:prstGeom prst="rect">
            <a:avLst/>
          </a:prstGeom>
          <a:noFill/>
        </p:spPr>
        <p:txBody>
          <a:bodyPr wrap="square" rtlCol="0">
            <a:spAutoFit/>
          </a:bodyPr>
          <a:lstStyle/>
          <a:p>
            <a:r>
              <a:rPr lang="en-IN" dirty="0"/>
              <a:t>Daily Tasks Weekly Tasks</a:t>
            </a:r>
          </a:p>
        </p:txBody>
      </p:sp>
      <p:cxnSp>
        <p:nvCxnSpPr>
          <p:cNvPr id="19" name="Straight Arrow Connector 18"/>
          <p:cNvCxnSpPr/>
          <p:nvPr/>
        </p:nvCxnSpPr>
        <p:spPr>
          <a:xfrm>
            <a:off x="4889715" y="3481878"/>
            <a:ext cx="2991173" cy="1134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447654" y="2384773"/>
            <a:ext cx="2446150" cy="2231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6"/>
          </p:cNvCxnSpPr>
          <p:nvPr/>
        </p:nvCxnSpPr>
        <p:spPr>
          <a:xfrm flipV="1">
            <a:off x="6400800" y="762186"/>
            <a:ext cx="14180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80888" y="360234"/>
            <a:ext cx="1449092" cy="646331"/>
          </a:xfrm>
          <a:prstGeom prst="rect">
            <a:avLst/>
          </a:prstGeom>
          <a:noFill/>
        </p:spPr>
        <p:txBody>
          <a:bodyPr wrap="square" rtlCol="0">
            <a:spAutoFit/>
          </a:bodyPr>
          <a:lstStyle/>
          <a:p>
            <a:r>
              <a:rPr lang="en-IN" dirty="0"/>
              <a:t>Settings Button</a:t>
            </a:r>
          </a:p>
        </p:txBody>
      </p:sp>
      <p:cxnSp>
        <p:nvCxnSpPr>
          <p:cNvPr id="26" name="Straight Arrow Connector 25"/>
          <p:cNvCxnSpPr/>
          <p:nvPr/>
        </p:nvCxnSpPr>
        <p:spPr>
          <a:xfrm flipH="1">
            <a:off x="2224007" y="5978471"/>
            <a:ext cx="17164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8200" y="5742122"/>
            <a:ext cx="1347061" cy="646331"/>
          </a:xfrm>
          <a:prstGeom prst="rect">
            <a:avLst/>
          </a:prstGeom>
          <a:noFill/>
        </p:spPr>
        <p:txBody>
          <a:bodyPr wrap="square" rtlCol="0">
            <a:spAutoFit/>
          </a:bodyPr>
          <a:lstStyle/>
          <a:p>
            <a:r>
              <a:rPr lang="en-IN" dirty="0"/>
              <a:t>Therapist</a:t>
            </a:r>
            <a:br>
              <a:rPr lang="en-IN" dirty="0"/>
            </a:br>
            <a:r>
              <a:rPr lang="en-IN" dirty="0"/>
              <a:t>Chatbot</a:t>
            </a:r>
          </a:p>
        </p:txBody>
      </p:sp>
      <p:cxnSp>
        <p:nvCxnSpPr>
          <p:cNvPr id="29" name="Straight Arrow Connector 28"/>
          <p:cNvCxnSpPr/>
          <p:nvPr/>
        </p:nvCxnSpPr>
        <p:spPr>
          <a:xfrm flipH="1" flipV="1">
            <a:off x="1875941" y="837575"/>
            <a:ext cx="19986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00287" y="637233"/>
            <a:ext cx="1286359" cy="369332"/>
          </a:xfrm>
          <a:prstGeom prst="rect">
            <a:avLst/>
          </a:prstGeom>
          <a:noFill/>
        </p:spPr>
        <p:txBody>
          <a:bodyPr wrap="square" rtlCol="0">
            <a:spAutoFit/>
          </a:bodyPr>
          <a:lstStyle/>
          <a:p>
            <a:r>
              <a:rPr lang="en-IN" dirty="0"/>
              <a:t>Profile</a:t>
            </a:r>
          </a:p>
        </p:txBody>
      </p:sp>
      <p:cxnSp>
        <p:nvCxnSpPr>
          <p:cNvPr id="33" name="Straight Arrow Connector 32"/>
          <p:cNvCxnSpPr/>
          <p:nvPr/>
        </p:nvCxnSpPr>
        <p:spPr>
          <a:xfrm>
            <a:off x="6385301" y="3760847"/>
            <a:ext cx="2619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058759" y="3500484"/>
            <a:ext cx="1232116" cy="646331"/>
          </a:xfrm>
          <a:prstGeom prst="rect">
            <a:avLst/>
          </a:prstGeom>
          <a:noFill/>
        </p:spPr>
        <p:txBody>
          <a:bodyPr wrap="square" rtlCol="0">
            <a:spAutoFit/>
          </a:bodyPr>
          <a:lstStyle/>
          <a:p>
            <a:r>
              <a:rPr lang="en-IN" dirty="0"/>
              <a:t>Games Button</a:t>
            </a:r>
          </a:p>
        </p:txBody>
      </p:sp>
      <p:pic>
        <p:nvPicPr>
          <p:cNvPr id="35" name="Picture 3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708090" y="500430"/>
            <a:ext cx="642938" cy="642938"/>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973477" y="484847"/>
            <a:ext cx="538243" cy="521718"/>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2875258" y="5389314"/>
            <a:ext cx="2358354" cy="960811"/>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5913259" y="3427098"/>
            <a:ext cx="658678" cy="65867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5798867" y="5589363"/>
            <a:ext cx="1016835" cy="654496"/>
          </a:xfrm>
          <a:prstGeom prst="rect">
            <a:avLst/>
          </a:prstGeom>
        </p:spPr>
      </p:pic>
      <p:cxnSp>
        <p:nvCxnSpPr>
          <p:cNvPr id="42" name="Straight Arrow Connector 41"/>
          <p:cNvCxnSpPr/>
          <p:nvPr/>
        </p:nvCxnSpPr>
        <p:spPr>
          <a:xfrm>
            <a:off x="6489915" y="6036590"/>
            <a:ext cx="1879170" cy="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26465" y="5755133"/>
            <a:ext cx="2518474" cy="646331"/>
          </a:xfrm>
          <a:prstGeom prst="rect">
            <a:avLst/>
          </a:prstGeom>
          <a:noFill/>
        </p:spPr>
        <p:txBody>
          <a:bodyPr wrap="square" rtlCol="0">
            <a:spAutoFit/>
          </a:bodyPr>
          <a:lstStyle/>
          <a:p>
            <a:r>
              <a:rPr lang="en-IN" dirty="0"/>
              <a:t>Chat with experts/ Book Appointment</a:t>
            </a:r>
          </a:p>
        </p:txBody>
      </p:sp>
      <p:pic>
        <p:nvPicPr>
          <p:cNvPr id="46" name="Picture 45"/>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6097320" y="4986087"/>
            <a:ext cx="521643" cy="521643"/>
          </a:xfrm>
          <a:prstGeom prst="rect">
            <a:avLst/>
          </a:prstGeom>
        </p:spPr>
      </p:pic>
      <p:cxnSp>
        <p:nvCxnSpPr>
          <p:cNvPr id="48" name="Straight Arrow Connector 47"/>
          <p:cNvCxnSpPr/>
          <p:nvPr/>
        </p:nvCxnSpPr>
        <p:spPr>
          <a:xfrm>
            <a:off x="6358141" y="5246908"/>
            <a:ext cx="2499140" cy="69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888278" y="5079224"/>
            <a:ext cx="2905760" cy="646331"/>
          </a:xfrm>
          <a:prstGeom prst="rect">
            <a:avLst/>
          </a:prstGeom>
          <a:noFill/>
        </p:spPr>
        <p:txBody>
          <a:bodyPr wrap="square" rtlCol="0">
            <a:spAutoFit/>
          </a:bodyPr>
          <a:lstStyle/>
          <a:p>
            <a:r>
              <a:rPr lang="en-IN" dirty="0"/>
              <a:t>Lessons, Articles, materials about health/disorder</a:t>
            </a:r>
          </a:p>
        </p:txBody>
      </p:sp>
    </p:spTree>
    <p:extLst>
      <p:ext uri="{BB962C8B-B14F-4D97-AF65-F5344CB8AC3E}">
        <p14:creationId xmlns:p14="http://schemas.microsoft.com/office/powerpoint/2010/main" xmlns="" val="60888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xmlns="" id="{9DBC518F-D095-F4D4-DBBE-4C4E0DCBFC70}"/>
              </a:ext>
            </a:extLst>
          </p:cNvPr>
          <p:cNvSpPr txBox="1"/>
          <p:nvPr/>
        </p:nvSpPr>
        <p:spPr>
          <a:xfrm>
            <a:off x="233680" y="254000"/>
            <a:ext cx="11714480" cy="3570208"/>
          </a:xfrm>
          <a:prstGeom prst="rect">
            <a:avLst/>
          </a:prstGeom>
          <a:noFill/>
        </p:spPr>
        <p:txBody>
          <a:bodyPr wrap="square" lIns="91440" tIns="45720" rIns="91440" bIns="45720" rtlCol="0" anchor="t">
            <a:spAutoFit/>
          </a:bodyPr>
          <a:lstStyle/>
          <a:p>
            <a:pPr algn="ctr"/>
            <a:r>
              <a:rPr lang="en-IN" sz="3200" b="1" dirty="0"/>
              <a:t>BACKGROUND</a:t>
            </a:r>
            <a:endParaRPr lang="en-US" sz="3200" b="1" dirty="0">
              <a:ea typeface="Calibri"/>
              <a:cs typeface="Calibri"/>
            </a:endParaRPr>
          </a:p>
          <a:p>
            <a:endParaRPr lang="en-IN" dirty="0"/>
          </a:p>
          <a:p>
            <a:r>
              <a:rPr lang="en-US" sz="2200" dirty="0"/>
              <a:t>In today's fast-paced world, taking care of our mental health is just as important as physical health. The lack of affordable and accessible mental health support in India is a critical issue. Many individuals face challenges in seeking help for conditions such as depression, anxiety, and substance abuse. Addressing these challenges is essential for the well-being of the population. But sometimes, talking about our deepest worries or anxieties with another human, even a therapist, can feel intimidating. Maybe it's the cost, maybe it's fear of judgment, or maybe we just feel like nobody can truly understand. This is especially true in India, where mental health issues often carry a shame and accessing professional help can be expensive and difficult.</a:t>
            </a:r>
            <a:endParaRPr lang="en-IN" sz="2200" dirty="0">
              <a:ea typeface="Calibri"/>
              <a:cs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116612" y="3286125"/>
            <a:ext cx="6343650" cy="3571875"/>
          </a:xfrm>
          <a:prstGeom prst="rect">
            <a:avLst/>
          </a:prstGeom>
        </p:spPr>
      </p:pic>
    </p:spTree>
    <p:extLst>
      <p:ext uri="{BB962C8B-B14F-4D97-AF65-F5344CB8AC3E}">
        <p14:creationId xmlns:p14="http://schemas.microsoft.com/office/powerpoint/2010/main" xmlns="" val="1093202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01478" y="279884"/>
            <a:ext cx="11592560" cy="400110"/>
          </a:xfrm>
          <a:prstGeom prst="rect">
            <a:avLst/>
          </a:prstGeom>
          <a:noFill/>
        </p:spPr>
        <p:txBody>
          <a:bodyPr wrap="square" rtlCol="0">
            <a:spAutoFit/>
          </a:bodyPr>
          <a:lstStyle/>
          <a:p>
            <a:r>
              <a:rPr lang="en-IN" sz="2000" b="1" i="1" dirty="0"/>
              <a:t>User Interface</a:t>
            </a:r>
          </a:p>
        </p:txBody>
      </p:sp>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735092" y="428236"/>
            <a:ext cx="2851689" cy="5786584"/>
          </a:xfrm>
          <a:prstGeom prst="rect">
            <a:avLst/>
          </a:prstGeom>
        </p:spPr>
      </p:pic>
      <p:sp>
        <p:nvSpPr>
          <p:cNvPr id="10" name="Oval 9"/>
          <p:cNvSpPr/>
          <p:nvPr/>
        </p:nvSpPr>
        <p:spPr>
          <a:xfrm>
            <a:off x="3735092" y="603049"/>
            <a:ext cx="410705" cy="4690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6096000" y="603049"/>
            <a:ext cx="304800" cy="318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p:cNvCxnSpPr/>
          <p:nvPr/>
        </p:nvCxnSpPr>
        <p:spPr>
          <a:xfrm>
            <a:off x="5098942" y="4664990"/>
            <a:ext cx="2781946" cy="7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904136" y="4293031"/>
            <a:ext cx="1681566" cy="646331"/>
          </a:xfrm>
          <a:prstGeom prst="rect">
            <a:avLst/>
          </a:prstGeom>
          <a:noFill/>
        </p:spPr>
        <p:txBody>
          <a:bodyPr wrap="square" rtlCol="0">
            <a:spAutoFit/>
          </a:bodyPr>
          <a:lstStyle/>
          <a:p>
            <a:r>
              <a:rPr lang="en-IN" dirty="0"/>
              <a:t>Daily Tasks Weekly Tasks</a:t>
            </a:r>
          </a:p>
        </p:txBody>
      </p:sp>
      <p:cxnSp>
        <p:nvCxnSpPr>
          <p:cNvPr id="19" name="Straight Arrow Connector 18"/>
          <p:cNvCxnSpPr/>
          <p:nvPr/>
        </p:nvCxnSpPr>
        <p:spPr>
          <a:xfrm>
            <a:off x="4889715" y="3481878"/>
            <a:ext cx="2991173" cy="1134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447654" y="2384773"/>
            <a:ext cx="2446150" cy="2231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6"/>
          </p:cNvCxnSpPr>
          <p:nvPr/>
        </p:nvCxnSpPr>
        <p:spPr>
          <a:xfrm flipV="1">
            <a:off x="6400800" y="762186"/>
            <a:ext cx="14180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80888" y="360234"/>
            <a:ext cx="1449092" cy="646331"/>
          </a:xfrm>
          <a:prstGeom prst="rect">
            <a:avLst/>
          </a:prstGeom>
          <a:noFill/>
        </p:spPr>
        <p:txBody>
          <a:bodyPr wrap="square" rtlCol="0">
            <a:spAutoFit/>
          </a:bodyPr>
          <a:lstStyle/>
          <a:p>
            <a:r>
              <a:rPr lang="en-IN" dirty="0"/>
              <a:t>Settings Button</a:t>
            </a:r>
          </a:p>
        </p:txBody>
      </p:sp>
      <p:cxnSp>
        <p:nvCxnSpPr>
          <p:cNvPr id="26" name="Straight Arrow Connector 25"/>
          <p:cNvCxnSpPr/>
          <p:nvPr/>
        </p:nvCxnSpPr>
        <p:spPr>
          <a:xfrm flipH="1">
            <a:off x="2224007" y="5978471"/>
            <a:ext cx="17164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8200" y="5742122"/>
            <a:ext cx="1347061" cy="646331"/>
          </a:xfrm>
          <a:prstGeom prst="rect">
            <a:avLst/>
          </a:prstGeom>
          <a:noFill/>
        </p:spPr>
        <p:txBody>
          <a:bodyPr wrap="square" rtlCol="0">
            <a:spAutoFit/>
          </a:bodyPr>
          <a:lstStyle/>
          <a:p>
            <a:r>
              <a:rPr lang="en-IN" dirty="0"/>
              <a:t>Therapist</a:t>
            </a:r>
            <a:br>
              <a:rPr lang="en-IN" dirty="0"/>
            </a:br>
            <a:r>
              <a:rPr lang="en-IN" dirty="0"/>
              <a:t>Chatbot</a:t>
            </a:r>
          </a:p>
        </p:txBody>
      </p:sp>
      <p:cxnSp>
        <p:nvCxnSpPr>
          <p:cNvPr id="29" name="Straight Arrow Connector 28"/>
          <p:cNvCxnSpPr/>
          <p:nvPr/>
        </p:nvCxnSpPr>
        <p:spPr>
          <a:xfrm flipH="1" flipV="1">
            <a:off x="1875941" y="837575"/>
            <a:ext cx="19986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00287" y="637233"/>
            <a:ext cx="1286359" cy="369332"/>
          </a:xfrm>
          <a:prstGeom prst="rect">
            <a:avLst/>
          </a:prstGeom>
          <a:noFill/>
        </p:spPr>
        <p:txBody>
          <a:bodyPr wrap="square" rtlCol="0">
            <a:spAutoFit/>
          </a:bodyPr>
          <a:lstStyle/>
          <a:p>
            <a:r>
              <a:rPr lang="en-IN" dirty="0"/>
              <a:t>Profile</a:t>
            </a:r>
          </a:p>
        </p:txBody>
      </p:sp>
      <p:cxnSp>
        <p:nvCxnSpPr>
          <p:cNvPr id="33" name="Straight Arrow Connector 32"/>
          <p:cNvCxnSpPr/>
          <p:nvPr/>
        </p:nvCxnSpPr>
        <p:spPr>
          <a:xfrm>
            <a:off x="6385301" y="3760847"/>
            <a:ext cx="2619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058759" y="3500484"/>
            <a:ext cx="1232116" cy="646331"/>
          </a:xfrm>
          <a:prstGeom prst="rect">
            <a:avLst/>
          </a:prstGeom>
          <a:noFill/>
        </p:spPr>
        <p:txBody>
          <a:bodyPr wrap="square" rtlCol="0">
            <a:spAutoFit/>
          </a:bodyPr>
          <a:lstStyle/>
          <a:p>
            <a:r>
              <a:rPr lang="en-IN" dirty="0"/>
              <a:t>Games Button</a:t>
            </a:r>
          </a:p>
        </p:txBody>
      </p:sp>
      <p:pic>
        <p:nvPicPr>
          <p:cNvPr id="35" name="Picture 3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708090" y="500430"/>
            <a:ext cx="642938" cy="642938"/>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973477" y="484847"/>
            <a:ext cx="538243" cy="521718"/>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2875258" y="5389314"/>
            <a:ext cx="2358354" cy="960811"/>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5913259" y="3427098"/>
            <a:ext cx="658678" cy="65867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5798867" y="5589363"/>
            <a:ext cx="1016835" cy="654496"/>
          </a:xfrm>
          <a:prstGeom prst="rect">
            <a:avLst/>
          </a:prstGeom>
        </p:spPr>
      </p:pic>
      <p:pic>
        <p:nvPicPr>
          <p:cNvPr id="45" name="Picture 44"/>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3708090" y="2079026"/>
            <a:ext cx="2878691" cy="2445236"/>
          </a:xfrm>
          <a:prstGeom prst="rect">
            <a:avLst/>
          </a:prstGeom>
        </p:spPr>
      </p:pic>
      <p:cxnSp>
        <p:nvCxnSpPr>
          <p:cNvPr id="42" name="Straight Arrow Connector 41"/>
          <p:cNvCxnSpPr/>
          <p:nvPr/>
        </p:nvCxnSpPr>
        <p:spPr>
          <a:xfrm>
            <a:off x="6489915" y="6036590"/>
            <a:ext cx="1879170" cy="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26465" y="5755133"/>
            <a:ext cx="2518474" cy="646331"/>
          </a:xfrm>
          <a:prstGeom prst="rect">
            <a:avLst/>
          </a:prstGeom>
          <a:noFill/>
        </p:spPr>
        <p:txBody>
          <a:bodyPr wrap="square" rtlCol="0">
            <a:spAutoFit/>
          </a:bodyPr>
          <a:lstStyle/>
          <a:p>
            <a:r>
              <a:rPr lang="en-IN" dirty="0"/>
              <a:t>Chat with experts/ Book Appointment</a:t>
            </a:r>
          </a:p>
        </p:txBody>
      </p:sp>
      <p:pic>
        <p:nvPicPr>
          <p:cNvPr id="46" name="Picture 45"/>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6097320" y="4986087"/>
            <a:ext cx="521643" cy="521643"/>
          </a:xfrm>
          <a:prstGeom prst="rect">
            <a:avLst/>
          </a:prstGeom>
        </p:spPr>
      </p:pic>
      <p:cxnSp>
        <p:nvCxnSpPr>
          <p:cNvPr id="48" name="Straight Arrow Connector 47"/>
          <p:cNvCxnSpPr/>
          <p:nvPr/>
        </p:nvCxnSpPr>
        <p:spPr>
          <a:xfrm>
            <a:off x="6358141" y="5246908"/>
            <a:ext cx="2499140" cy="69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888278" y="5079224"/>
            <a:ext cx="2905760" cy="646331"/>
          </a:xfrm>
          <a:prstGeom prst="rect">
            <a:avLst/>
          </a:prstGeom>
          <a:noFill/>
        </p:spPr>
        <p:txBody>
          <a:bodyPr wrap="square" rtlCol="0">
            <a:spAutoFit/>
          </a:bodyPr>
          <a:lstStyle/>
          <a:p>
            <a:r>
              <a:rPr lang="en-IN" dirty="0"/>
              <a:t>Lessons, Articles, materials about health/disorder</a:t>
            </a:r>
          </a:p>
        </p:txBody>
      </p:sp>
    </p:spTree>
    <p:extLst>
      <p:ext uri="{BB962C8B-B14F-4D97-AF65-F5344CB8AC3E}">
        <p14:creationId xmlns:p14="http://schemas.microsoft.com/office/powerpoint/2010/main" xmlns="" val="1410567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99720" y="8664"/>
            <a:ext cx="11592560" cy="369332"/>
          </a:xfrm>
          <a:prstGeom prst="rect">
            <a:avLst/>
          </a:prstGeom>
          <a:noFill/>
        </p:spPr>
        <p:txBody>
          <a:bodyPr wrap="square" rtlCol="0">
            <a:spAutoFit/>
          </a:bodyPr>
          <a:lstStyle/>
          <a:p>
            <a:r>
              <a:rPr lang="en-US" b="1" i="1" dirty="0"/>
              <a:t>Associations between some common symptoms and mental health conditions</a:t>
            </a:r>
          </a:p>
        </p:txBody>
      </p:sp>
      <p:graphicFrame>
        <p:nvGraphicFramePr>
          <p:cNvPr id="4" name="Table 3"/>
          <p:cNvGraphicFramePr>
            <a:graphicFrameLocks noGrp="1"/>
          </p:cNvGraphicFramePr>
          <p:nvPr>
            <p:extLst>
              <p:ext uri="{D42A27DB-BD31-4B8C-83A1-F6EECF244321}">
                <p14:modId xmlns:p14="http://schemas.microsoft.com/office/powerpoint/2010/main" xmlns="" val="3313484283"/>
              </p:ext>
            </p:extLst>
          </p:nvPr>
        </p:nvGraphicFramePr>
        <p:xfrm>
          <a:off x="299720" y="455611"/>
          <a:ext cx="11579731" cy="6096000"/>
        </p:xfrm>
        <a:graphic>
          <a:graphicData uri="http://schemas.openxmlformats.org/drawingml/2006/table">
            <a:tbl>
              <a:tblPr firstRow="1" bandRow="1">
                <a:tableStyleId>{7DF18680-E054-41AD-8BC1-D1AEF772440D}</a:tableStyleId>
              </a:tblPr>
              <a:tblGrid>
                <a:gridCol w="1250111">
                  <a:extLst>
                    <a:ext uri="{9D8B030D-6E8A-4147-A177-3AD203B41FA5}">
                      <a16:colId xmlns:a16="http://schemas.microsoft.com/office/drawing/2014/main" xmlns="" val="20000"/>
                    </a:ext>
                  </a:extLst>
                </a:gridCol>
                <a:gridCol w="1177871">
                  <a:extLst>
                    <a:ext uri="{9D8B030D-6E8A-4147-A177-3AD203B41FA5}">
                      <a16:colId xmlns:a16="http://schemas.microsoft.com/office/drawing/2014/main" xmlns="" val="20001"/>
                    </a:ext>
                  </a:extLst>
                </a:gridCol>
                <a:gridCol w="1084881">
                  <a:extLst>
                    <a:ext uri="{9D8B030D-6E8A-4147-A177-3AD203B41FA5}">
                      <a16:colId xmlns:a16="http://schemas.microsoft.com/office/drawing/2014/main" xmlns="" val="20002"/>
                    </a:ext>
                  </a:extLst>
                </a:gridCol>
                <a:gridCol w="891153">
                  <a:extLst>
                    <a:ext uri="{9D8B030D-6E8A-4147-A177-3AD203B41FA5}">
                      <a16:colId xmlns:a16="http://schemas.microsoft.com/office/drawing/2014/main" xmlns="" val="20003"/>
                    </a:ext>
                  </a:extLst>
                </a:gridCol>
                <a:gridCol w="1077132">
                  <a:extLst>
                    <a:ext uri="{9D8B030D-6E8A-4147-A177-3AD203B41FA5}">
                      <a16:colId xmlns:a16="http://schemas.microsoft.com/office/drawing/2014/main" xmlns="" val="20004"/>
                    </a:ext>
                  </a:extLst>
                </a:gridCol>
                <a:gridCol w="1092630">
                  <a:extLst>
                    <a:ext uri="{9D8B030D-6E8A-4147-A177-3AD203B41FA5}">
                      <a16:colId xmlns:a16="http://schemas.microsoft.com/office/drawing/2014/main" xmlns="" val="20005"/>
                    </a:ext>
                  </a:extLst>
                </a:gridCol>
                <a:gridCol w="1503336">
                  <a:extLst>
                    <a:ext uri="{9D8B030D-6E8A-4147-A177-3AD203B41FA5}">
                      <a16:colId xmlns:a16="http://schemas.microsoft.com/office/drawing/2014/main" xmlns="" val="20006"/>
                    </a:ext>
                  </a:extLst>
                </a:gridCol>
                <a:gridCol w="1232115">
                  <a:extLst>
                    <a:ext uri="{9D8B030D-6E8A-4147-A177-3AD203B41FA5}">
                      <a16:colId xmlns:a16="http://schemas.microsoft.com/office/drawing/2014/main" xmlns="" val="20007"/>
                    </a:ext>
                  </a:extLst>
                </a:gridCol>
                <a:gridCol w="1224366">
                  <a:extLst>
                    <a:ext uri="{9D8B030D-6E8A-4147-A177-3AD203B41FA5}">
                      <a16:colId xmlns:a16="http://schemas.microsoft.com/office/drawing/2014/main" xmlns="" val="20008"/>
                    </a:ext>
                  </a:extLst>
                </a:gridCol>
                <a:gridCol w="1046136">
                  <a:extLst>
                    <a:ext uri="{9D8B030D-6E8A-4147-A177-3AD203B41FA5}">
                      <a16:colId xmlns:a16="http://schemas.microsoft.com/office/drawing/2014/main" xmlns="" val="20009"/>
                    </a:ext>
                  </a:extLst>
                </a:gridCol>
              </a:tblGrid>
              <a:tr h="1411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Persistent feelings of sadness, hopelessness, or emptiness</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Excessive worry or anxiety</a:t>
                      </a:r>
                    </a:p>
                    <a:p>
                      <a:endParaRPr lang="en-IN"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Sudden or dramatic changes in mood</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Changes in sleep patterns</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Changes in appetite or weight</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Withdrawal </a:t>
                      </a:r>
                      <a:r>
                        <a:rPr lang="en-IN" sz="1200" dirty="0"/>
                        <a:t>from </a:t>
                      </a:r>
                      <a:r>
                        <a:rPr lang="en-IN" sz="1400" dirty="0"/>
                        <a:t>social </a:t>
                      </a:r>
                      <a:r>
                        <a:rPr lang="en-IN" sz="1300" dirty="0"/>
                        <a:t>activities</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t>Difficulty concentrating or remembering things</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Loss of interest in activities</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Thoughts of harming yourself or others</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Physical symptoms</a:t>
                      </a:r>
                    </a:p>
                    <a:p>
                      <a:endParaRPr lang="en-IN"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Depression</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Social anxiety disorder (SAD)</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Bipolar disorder</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Insomnia</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kern="1200" dirty="0">
                          <a:effectLst/>
                        </a:rPr>
                        <a:t>Binge-eating disorder</a:t>
                      </a:r>
                    </a:p>
                    <a:p>
                      <a:endParaRPr lang="en-IN" sz="1400" dirty="0"/>
                    </a:p>
                  </a:txBody>
                  <a:tcPr/>
                </a:tc>
                <a:tc>
                  <a:txBody>
                    <a:bodyPr/>
                    <a:lstStyle/>
                    <a:p>
                      <a:r>
                        <a:rPr lang="en-IN" sz="1400" dirty="0"/>
                        <a:t>Depression</a:t>
                      </a:r>
                    </a:p>
                  </a:txBody>
                  <a:tcPr/>
                </a:tc>
                <a:tc>
                  <a:txBody>
                    <a:bodyPr/>
                    <a:lstStyle/>
                    <a:p>
                      <a:r>
                        <a:rPr lang="en-US" sz="1400" dirty="0"/>
                        <a:t>Attention deficit hyperactivity disorder (ADHD)</a:t>
                      </a:r>
                      <a:endParaRPr lang="en-IN" sz="1400" dirty="0"/>
                    </a:p>
                  </a:txBody>
                  <a:tcPr/>
                </a:tc>
                <a:tc>
                  <a:txBody>
                    <a:bodyPr/>
                    <a:lstStyle/>
                    <a:p>
                      <a:r>
                        <a:rPr lang="en-IN" sz="1400" kern="1200" dirty="0">
                          <a:effectLst/>
                        </a:rPr>
                        <a:t>Depression</a:t>
                      </a:r>
                      <a:endParaRPr lang="en-IN" sz="1400" dirty="0"/>
                    </a:p>
                  </a:txBody>
                  <a:tcPr/>
                </a:tc>
                <a:tc>
                  <a:txBody>
                    <a:bodyPr/>
                    <a:lstStyle/>
                    <a:p>
                      <a:r>
                        <a:rPr lang="en-IN" sz="1400" kern="1200" dirty="0">
                          <a:effectLst/>
                        </a:rPr>
                        <a:t>bipolar disorder</a:t>
                      </a:r>
                      <a:endParaRPr lang="en-IN" sz="1400" dirty="0"/>
                    </a:p>
                  </a:txBody>
                  <a:tcPr/>
                </a:tc>
                <a:tc>
                  <a:txBody>
                    <a:bodyPr/>
                    <a:lstStyle/>
                    <a:p>
                      <a:r>
                        <a:rPr lang="en-IN" sz="1400" kern="1200" dirty="0">
                          <a:effectLst/>
                        </a:rPr>
                        <a:t>Somatic symptom disorder</a:t>
                      </a:r>
                      <a:endParaRPr lang="en-IN" sz="1400" dirty="0"/>
                    </a:p>
                  </a:txBody>
                  <a:tcPr/>
                </a:tc>
                <a:extLst>
                  <a:ext uri="{0D108BD9-81ED-4DB2-BD59-A6C34878D82A}">
                    <a16:rowId xmlns:a16="http://schemas.microsoft.com/office/drawing/2014/main" xmlns="" val="10001"/>
                  </a:ext>
                </a:extLst>
              </a:tr>
              <a:tr h="9888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Dysthymia (persistent depressive disorder)</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Obsessive-compulsive disorder (OCD)</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Borderline personality disorder (BPD)</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Hypersomnia</a:t>
                      </a:r>
                    </a:p>
                    <a:p>
                      <a:endParaRPr lang="en-IN" dirty="0"/>
                    </a:p>
                  </a:txBody>
                  <a:tcPr/>
                </a:tc>
                <a:tc>
                  <a:txBody>
                    <a:bodyPr/>
                    <a:lstStyle/>
                    <a:p>
                      <a:r>
                        <a:rPr lang="en-IN" sz="1400" dirty="0"/>
                        <a:t>Depression</a:t>
                      </a:r>
                    </a:p>
                  </a:txBody>
                  <a:tcPr/>
                </a:tc>
                <a:tc>
                  <a:txBody>
                    <a:bodyPr/>
                    <a:lstStyle/>
                    <a:p>
                      <a:r>
                        <a:rPr lang="en-IN" sz="1400" dirty="0"/>
                        <a:t>social anxiety disorder</a:t>
                      </a:r>
                    </a:p>
                  </a:txBody>
                  <a:tcPr/>
                </a:tc>
                <a:tc>
                  <a:txBody>
                    <a:bodyPr/>
                    <a:lstStyle/>
                    <a:p>
                      <a:r>
                        <a:rPr lang="en-IN" sz="1400" dirty="0"/>
                        <a:t>depression</a:t>
                      </a:r>
                    </a:p>
                  </a:txBody>
                  <a:tcPr/>
                </a:tc>
                <a:tc>
                  <a:txBody>
                    <a:bodyPr/>
                    <a:lstStyle/>
                    <a:p>
                      <a:r>
                        <a:rPr lang="en-IN" sz="1400" kern="1200" dirty="0">
                          <a:effectLst/>
                        </a:rPr>
                        <a:t>burnout</a:t>
                      </a:r>
                      <a:endParaRPr lang="en-IN" sz="1400" dirty="0"/>
                    </a:p>
                  </a:txBody>
                  <a:tcPr/>
                </a:tc>
                <a:tc>
                  <a:txBody>
                    <a:bodyPr/>
                    <a:lstStyle/>
                    <a:p>
                      <a:r>
                        <a:rPr lang="en-IN" sz="1400" kern="1200" dirty="0">
                          <a:effectLst/>
                        </a:rPr>
                        <a:t>borderline personality disorder (BPD)</a:t>
                      </a:r>
                      <a:endParaRPr lang="en-IN" sz="1400" dirty="0"/>
                    </a:p>
                  </a:txBody>
                  <a:tcPr/>
                </a:tc>
                <a:tc>
                  <a:txBody>
                    <a:bodyPr/>
                    <a:lstStyle/>
                    <a:p>
                      <a:r>
                        <a:rPr lang="en-IN" sz="1400" kern="1200" dirty="0">
                          <a:effectLst/>
                        </a:rPr>
                        <a:t>anxiety disorders</a:t>
                      </a:r>
                      <a:endParaRPr lang="en-IN" sz="1400"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Bipolar disorder (during depressive episodes)</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Post-traumatic stress disorder (PTSD)</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Cyclothymic disorder</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Sleep </a:t>
                      </a:r>
                      <a:r>
                        <a:rPr lang="en-IN" sz="1400" dirty="0" err="1"/>
                        <a:t>apnea</a:t>
                      </a:r>
                      <a:endParaRPr lang="en-IN" sz="1400" dirty="0"/>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kern="1200" dirty="0">
                          <a:effectLst/>
                        </a:rPr>
                        <a:t>Anxiety disorders</a:t>
                      </a:r>
                    </a:p>
                    <a:p>
                      <a:endParaRPr lang="en-IN" dirty="0"/>
                    </a:p>
                  </a:txBody>
                  <a:tcPr/>
                </a:tc>
                <a:tc>
                  <a:txBody>
                    <a:bodyPr/>
                    <a:lstStyle/>
                    <a:p>
                      <a:r>
                        <a:rPr lang="en-IN" sz="1400" dirty="0"/>
                        <a:t>agoraphobia</a:t>
                      </a:r>
                    </a:p>
                  </a:txBody>
                  <a:tcPr/>
                </a:tc>
                <a:tc>
                  <a:txBody>
                    <a:bodyPr/>
                    <a:lstStyle/>
                    <a:p>
                      <a:r>
                        <a:rPr lang="en-IN" sz="1400" kern="1200" dirty="0">
                          <a:effectLst/>
                        </a:rPr>
                        <a:t>dementia</a:t>
                      </a:r>
                      <a:endParaRPr lang="en-IN" sz="1400" dirty="0"/>
                    </a:p>
                  </a:txBody>
                  <a:tcPr/>
                </a:tc>
                <a:tc>
                  <a:txBody>
                    <a:bodyPr/>
                    <a:lstStyle/>
                    <a:p>
                      <a:r>
                        <a:rPr lang="en-IN" sz="1400" kern="1200" dirty="0">
                          <a:effectLst/>
                        </a:rPr>
                        <a:t>grief</a:t>
                      </a:r>
                      <a:endParaRPr lang="en-IN" sz="1400" dirty="0"/>
                    </a:p>
                  </a:txBody>
                  <a:tcPr/>
                </a:tc>
                <a:tc>
                  <a:txBody>
                    <a:bodyPr/>
                    <a:lstStyle/>
                    <a:p>
                      <a:r>
                        <a:rPr lang="en-IN" sz="1400" kern="1200" dirty="0">
                          <a:effectLst/>
                        </a:rPr>
                        <a:t>PTSD</a:t>
                      </a:r>
                      <a:endParaRPr lang="en-IN" sz="1400" dirty="0"/>
                    </a:p>
                  </a:txBody>
                  <a:tcPr/>
                </a:tc>
                <a:tc>
                  <a:txBody>
                    <a:bodyPr/>
                    <a:lstStyle/>
                    <a:p>
                      <a:r>
                        <a:rPr lang="en-IN" sz="1400" kern="1200" dirty="0">
                          <a:effectLst/>
                        </a:rPr>
                        <a:t>depression</a:t>
                      </a:r>
                      <a:endParaRPr lang="en-IN" sz="1400"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Post-traumatic stress disorder (PTSD)</a:t>
                      </a:r>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Panic disorder</a:t>
                      </a:r>
                    </a:p>
                    <a:p>
                      <a:endParaRPr lang="en-IN" dirty="0"/>
                    </a:p>
                  </a:txBody>
                  <a:tcPr/>
                </a:tc>
                <a:tc>
                  <a:txBody>
                    <a:bodyPr/>
                    <a:lstStyle/>
                    <a:p>
                      <a:r>
                        <a:rPr lang="en-IN" sz="1400" dirty="0"/>
                        <a:t>Schizoaffective disorder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Anxiety disorders</a:t>
                      </a:r>
                    </a:p>
                    <a:p>
                      <a:endParaRPr lang="en-IN" dirty="0"/>
                    </a:p>
                  </a:txBody>
                  <a:tcPr/>
                </a:tc>
                <a:tc>
                  <a:txBody>
                    <a:bodyPr/>
                    <a:lstStyle/>
                    <a:p>
                      <a:r>
                        <a:rPr lang="en-IN" sz="1400" dirty="0"/>
                        <a:t>Some medical conditions</a:t>
                      </a:r>
                    </a:p>
                  </a:txBody>
                  <a:tcPr/>
                </a:tc>
                <a:tc>
                  <a:txBody>
                    <a:bodyPr/>
                    <a:lstStyle/>
                    <a:p>
                      <a:r>
                        <a:rPr lang="en-IN" sz="1400" dirty="0"/>
                        <a:t>PTSD</a:t>
                      </a:r>
                    </a:p>
                  </a:txBody>
                  <a:tcPr/>
                </a:tc>
                <a:tc>
                  <a:txBody>
                    <a:bodyPr/>
                    <a:lstStyle/>
                    <a:p>
                      <a:r>
                        <a:rPr lang="en-IN" sz="1400" dirty="0"/>
                        <a:t>sleep disorders</a:t>
                      </a:r>
                    </a:p>
                  </a:txBody>
                  <a:tcPr/>
                </a:tc>
                <a:tc>
                  <a:txBody>
                    <a:bodyPr/>
                    <a:lstStyle/>
                    <a:p>
                      <a:r>
                        <a:rPr lang="en-IN" sz="1400" kern="1200" dirty="0">
                          <a:effectLst/>
                        </a:rPr>
                        <a:t>seasonal affective disorder (SAD)</a:t>
                      </a:r>
                      <a:endParaRPr lang="en-IN" sz="1400" dirty="0"/>
                    </a:p>
                  </a:txBody>
                  <a:tcPr/>
                </a:tc>
                <a:tc>
                  <a:txBody>
                    <a:bodyPr/>
                    <a:lstStyle/>
                    <a:p>
                      <a:r>
                        <a:rPr lang="en-IN" sz="1400" kern="1200" dirty="0">
                          <a:effectLst/>
                        </a:rPr>
                        <a:t>severe anxiety disorders</a:t>
                      </a:r>
                      <a:endParaRPr lang="en-IN" sz="1400" dirty="0"/>
                    </a:p>
                  </a:txBody>
                  <a:tcPr/>
                </a:tc>
                <a:tc>
                  <a:txBody>
                    <a:bodyPr/>
                    <a:lstStyle/>
                    <a:p>
                      <a:r>
                        <a:rPr lang="en-IN" sz="1400" kern="1200" dirty="0">
                          <a:effectLst/>
                        </a:rPr>
                        <a:t>stress disorders</a:t>
                      </a:r>
                      <a:endParaRPr lang="en-IN" sz="1400"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68472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171171" y="179146"/>
            <a:ext cx="11592560" cy="6355586"/>
          </a:xfrm>
          <a:prstGeom prst="rect">
            <a:avLst/>
          </a:prstGeom>
          <a:noFill/>
        </p:spPr>
        <p:txBody>
          <a:bodyPr wrap="square" rtlCol="0">
            <a:spAutoFit/>
          </a:bodyPr>
          <a:lstStyle/>
          <a:p>
            <a:r>
              <a:rPr lang="en-IN" sz="2000" b="1" i="1" dirty="0"/>
              <a:t>Mental Health Tasks and Activities to boost Well-Being</a:t>
            </a:r>
          </a:p>
          <a:p>
            <a:endParaRPr lang="en-IN" dirty="0"/>
          </a:p>
          <a:p>
            <a:r>
              <a:rPr lang="en-IN" b="1" i="1" u="sng" dirty="0"/>
              <a:t>Daily Tasks</a:t>
            </a:r>
          </a:p>
          <a:p>
            <a:endParaRPr lang="en-IN" sz="400" b="1" i="1" u="sng" dirty="0"/>
          </a:p>
          <a:p>
            <a:r>
              <a:rPr lang="en-IN" sz="1700" b="1" dirty="0"/>
              <a:t>Gratitude Journaling </a:t>
            </a:r>
            <a:r>
              <a:rPr lang="en-IN" sz="1700" dirty="0"/>
              <a:t>[</a:t>
            </a:r>
            <a:r>
              <a:rPr lang="en-IN" sz="1700" i="1" dirty="0"/>
              <a:t>positive emotions, enhancing empathy, reducing stress, optimistic outlook on life</a:t>
            </a:r>
            <a:r>
              <a:rPr lang="en-IN" sz="1700" dirty="0"/>
              <a:t>]</a:t>
            </a:r>
          </a:p>
          <a:p>
            <a:r>
              <a:rPr lang="en-IN" sz="1700" b="1" dirty="0"/>
              <a:t>Deep Breathing Exercises</a:t>
            </a:r>
            <a:r>
              <a:rPr lang="en-IN" sz="1700" dirty="0"/>
              <a:t>[ </a:t>
            </a:r>
            <a:r>
              <a:rPr lang="en-IN" sz="1700" i="1" dirty="0"/>
              <a:t>reduces stress, increase self awareness, enhance overall mental health</a:t>
            </a:r>
            <a:r>
              <a:rPr lang="en-IN" sz="1700" dirty="0"/>
              <a:t>]</a:t>
            </a:r>
          </a:p>
          <a:p>
            <a:r>
              <a:rPr lang="en-IN" sz="1700" b="1" dirty="0"/>
              <a:t>Positive Affirmation</a:t>
            </a:r>
            <a:r>
              <a:rPr lang="en-IN" sz="1700" dirty="0"/>
              <a:t>[ </a:t>
            </a:r>
            <a:r>
              <a:rPr lang="en-IN" sz="1700" i="1" dirty="0"/>
              <a:t>positive beliefs, improves self esteem , positive mind-set</a:t>
            </a:r>
            <a:r>
              <a:rPr lang="en-IN" sz="1700" dirty="0"/>
              <a:t>]</a:t>
            </a:r>
          </a:p>
          <a:p>
            <a:r>
              <a:rPr lang="en-IN" sz="1700" b="1" dirty="0"/>
              <a:t>Mental health Board games</a:t>
            </a:r>
            <a:r>
              <a:rPr lang="en-IN" sz="1700" dirty="0"/>
              <a:t>[ </a:t>
            </a:r>
            <a:r>
              <a:rPr lang="en-IN" sz="1700" i="1" dirty="0"/>
              <a:t>reduce anxiety , encourage open dialogue, developing empathy, communication skills]</a:t>
            </a:r>
          </a:p>
          <a:p>
            <a:r>
              <a:rPr lang="en-IN" sz="1700" b="1" dirty="0"/>
              <a:t>Guided meditation</a:t>
            </a:r>
            <a:r>
              <a:rPr lang="en-IN" sz="1700" dirty="0"/>
              <a:t>[ </a:t>
            </a:r>
            <a:r>
              <a:rPr lang="en-IN" sz="1700" i="1" dirty="0"/>
              <a:t>relaxation, reducing stress, sense of inner peace, increase self-awareness</a:t>
            </a:r>
            <a:r>
              <a:rPr lang="en-IN" sz="1700" dirty="0"/>
              <a:t>]</a:t>
            </a:r>
          </a:p>
          <a:p>
            <a:r>
              <a:rPr lang="en-IN" sz="1700" b="1" dirty="0"/>
              <a:t>Group Support and Sharing sessions</a:t>
            </a:r>
            <a:r>
              <a:rPr lang="en-IN" sz="1700" dirty="0"/>
              <a:t>[ </a:t>
            </a:r>
            <a:r>
              <a:rPr lang="en-IN" sz="1700" i="1" dirty="0"/>
              <a:t>reduce feelings of isolation, promote healing, foster empathy, communication skills, encourages individual to seek support, emotional intelligence</a:t>
            </a:r>
            <a:r>
              <a:rPr lang="en-IN" sz="1700" dirty="0"/>
              <a:t>]</a:t>
            </a:r>
          </a:p>
          <a:p>
            <a:r>
              <a:rPr lang="en-IN" sz="1700" b="1" dirty="0"/>
              <a:t>Take time off social media</a:t>
            </a:r>
            <a:r>
              <a:rPr lang="en-IN" sz="1700" dirty="0"/>
              <a:t>[ </a:t>
            </a:r>
            <a:r>
              <a:rPr lang="en-IN" sz="1700" i="1" dirty="0"/>
              <a:t>mitigates feeling of overwhelm, combats social media anxiety, encourages real world interactions, balanced perspective on life</a:t>
            </a:r>
            <a:r>
              <a:rPr lang="en-IN" sz="1700" dirty="0"/>
              <a:t>]</a:t>
            </a:r>
          </a:p>
          <a:p>
            <a:r>
              <a:rPr lang="en-IN" sz="1700" b="1" dirty="0"/>
              <a:t>Dairy</a:t>
            </a:r>
            <a:r>
              <a:rPr lang="en-IN" sz="1700" dirty="0"/>
              <a:t>[ </a:t>
            </a:r>
            <a:r>
              <a:rPr lang="en-IN" sz="1700" i="1" dirty="0"/>
              <a:t>Boosting self awareness, Reducing stress, Tracking progress, Processing emotions</a:t>
            </a:r>
            <a:r>
              <a:rPr lang="en-IN" sz="1700" dirty="0"/>
              <a:t>]</a:t>
            </a:r>
          </a:p>
          <a:p>
            <a:r>
              <a:rPr lang="en-IN" b="1" dirty="0"/>
              <a:t>Short Videos, Music and Soundscapes</a:t>
            </a:r>
          </a:p>
          <a:p>
            <a:r>
              <a:rPr lang="en-IN" b="1" i="1" u="sng" dirty="0"/>
              <a:t>Weekly Tasks</a:t>
            </a:r>
          </a:p>
          <a:p>
            <a:endParaRPr lang="en-IN" sz="400" dirty="0"/>
          </a:p>
          <a:p>
            <a:r>
              <a:rPr lang="en-IN" sz="1700" b="1" dirty="0"/>
              <a:t>Go on a vacation</a:t>
            </a:r>
            <a:r>
              <a:rPr lang="en-IN" sz="1700" dirty="0"/>
              <a:t>[ </a:t>
            </a:r>
            <a:r>
              <a:rPr lang="en-IN" sz="1700" i="1" dirty="0"/>
              <a:t>refreshing break from daily stress , recharges mental batteries, lowers stress levels, new perspectives</a:t>
            </a:r>
            <a:r>
              <a:rPr lang="en-IN" sz="1700" dirty="0"/>
              <a:t>]</a:t>
            </a:r>
          </a:p>
          <a:p>
            <a:r>
              <a:rPr lang="en-IN" sz="1700" b="1" dirty="0"/>
              <a:t>Have a movie </a:t>
            </a:r>
            <a:r>
              <a:rPr lang="en-IN" sz="1700" b="1" i="1" dirty="0"/>
              <a:t>marathon</a:t>
            </a:r>
            <a:r>
              <a:rPr lang="en-IN" sz="1700" i="1" dirty="0"/>
              <a:t>[ mental escape, relaxation, stress relief, temporary break</a:t>
            </a:r>
            <a:r>
              <a:rPr lang="en-IN" sz="1700" dirty="0"/>
              <a:t>]</a:t>
            </a:r>
          </a:p>
          <a:p>
            <a:r>
              <a:rPr lang="en-IN" sz="1700" b="1" dirty="0"/>
              <a:t>Cuddle with pets</a:t>
            </a:r>
            <a:r>
              <a:rPr lang="en-IN" sz="1700" dirty="0"/>
              <a:t>[ </a:t>
            </a:r>
            <a:r>
              <a:rPr lang="en-IN" sz="1700" i="1" dirty="0"/>
              <a:t>reduce stress level, decrease blood pressure, increase levels of serotonin[hormone elevates mood</a:t>
            </a:r>
            <a:r>
              <a:rPr lang="en-IN" sz="1700" dirty="0"/>
              <a:t>]</a:t>
            </a:r>
          </a:p>
          <a:p>
            <a:r>
              <a:rPr lang="en-IN" sz="1700" b="1" dirty="0"/>
              <a:t>Art Therapy</a:t>
            </a:r>
            <a:r>
              <a:rPr lang="en-IN" sz="1700" dirty="0"/>
              <a:t>[ </a:t>
            </a:r>
            <a:r>
              <a:rPr lang="en-IN" sz="1700" i="1" dirty="0"/>
              <a:t>helps in processing complex emotions, reduce stress, promotes personal growth, mindfulness, self-awareness</a:t>
            </a:r>
            <a:r>
              <a:rPr lang="en-IN" sz="1700" dirty="0"/>
              <a:t>]</a:t>
            </a:r>
          </a:p>
          <a:p>
            <a:r>
              <a:rPr lang="en-IN" sz="1700" b="1" dirty="0"/>
              <a:t>Laughter Yoga</a:t>
            </a:r>
            <a:r>
              <a:rPr lang="en-IN" sz="1700" dirty="0"/>
              <a:t>[ </a:t>
            </a:r>
            <a:r>
              <a:rPr lang="en-IN" sz="1700" i="1" dirty="0"/>
              <a:t>reducing stress, boosting mood, improves social connections, promotes emotional regulation</a:t>
            </a:r>
            <a:r>
              <a:rPr lang="en-IN" sz="1700" dirty="0"/>
              <a:t>]</a:t>
            </a:r>
          </a:p>
          <a:p>
            <a:r>
              <a:rPr lang="en-IN" sz="1700" b="1" dirty="0"/>
              <a:t>Role playing scenarios</a:t>
            </a:r>
            <a:r>
              <a:rPr lang="en-IN" sz="1700" dirty="0"/>
              <a:t>[ </a:t>
            </a:r>
            <a:r>
              <a:rPr lang="en-IN" sz="1700" i="1" dirty="0"/>
              <a:t>developing problem solving skills, emotional intelligence, assertiveness, build different perspectives, empathy, handling challenging circumstances</a:t>
            </a:r>
            <a:r>
              <a:rPr lang="en-IN" sz="1700" dirty="0"/>
              <a:t>.]</a:t>
            </a:r>
          </a:p>
          <a:p>
            <a:endParaRPr lang="en-IN" dirty="0"/>
          </a:p>
        </p:txBody>
      </p:sp>
    </p:spTree>
    <p:extLst>
      <p:ext uri="{BB962C8B-B14F-4D97-AF65-F5344CB8AC3E}">
        <p14:creationId xmlns:p14="http://schemas.microsoft.com/office/powerpoint/2010/main" xmlns="" val="137020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33171" y="4886994"/>
            <a:ext cx="3541405" cy="1632763"/>
          </a:xfrm>
          <a:prstGeom prst="rect">
            <a:avLst/>
          </a:prstGeom>
        </p:spPr>
      </p:pic>
      <p:sp>
        <p:nvSpPr>
          <p:cNvPr id="11" name="TextBox 10"/>
          <p:cNvSpPr txBox="1"/>
          <p:nvPr/>
        </p:nvSpPr>
        <p:spPr>
          <a:xfrm>
            <a:off x="224725" y="0"/>
            <a:ext cx="11887200" cy="400110"/>
          </a:xfrm>
          <a:prstGeom prst="rect">
            <a:avLst/>
          </a:prstGeom>
          <a:noFill/>
        </p:spPr>
        <p:txBody>
          <a:bodyPr wrap="square" rtlCol="0">
            <a:spAutoFit/>
          </a:bodyPr>
          <a:lstStyle/>
          <a:p>
            <a:pPr algn="ctr"/>
            <a:r>
              <a:rPr lang="en-IN" sz="2000" b="1" dirty="0"/>
              <a:t>Examples of Tasks</a:t>
            </a:r>
          </a:p>
        </p:txBody>
      </p:sp>
      <p:pic>
        <p:nvPicPr>
          <p:cNvPr id="12" name="Picture 11"/>
          <p:cNvPicPr>
            <a:picLocks noChangeAspect="1"/>
          </p:cNvPicPr>
          <p:nvPr/>
        </p:nvPicPr>
        <p:blipFill>
          <a:blip r:embed="rId4"/>
          <a:stretch>
            <a:fillRect/>
          </a:stretch>
        </p:blipFill>
        <p:spPr>
          <a:xfrm>
            <a:off x="5915669" y="3527656"/>
            <a:ext cx="3340511" cy="3053216"/>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970026" y="365125"/>
            <a:ext cx="3340511" cy="1605301"/>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33171" y="485417"/>
            <a:ext cx="2394531" cy="4063335"/>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950014" y="2871623"/>
            <a:ext cx="2839185" cy="946395"/>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950014" y="1719366"/>
            <a:ext cx="2839185" cy="946395"/>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2950014" y="540761"/>
            <a:ext cx="2839185" cy="941210"/>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9396343" y="485417"/>
            <a:ext cx="2341306" cy="3179932"/>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9506682" y="3795422"/>
            <a:ext cx="2254739" cy="2729364"/>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44001" y="4023880"/>
            <a:ext cx="2768197" cy="2060769"/>
          </a:xfrm>
          <a:prstGeom prst="rect">
            <a:avLst/>
          </a:prstGeom>
        </p:spPr>
      </p:pic>
      <p:pic>
        <p:nvPicPr>
          <p:cNvPr id="21" name="Picture 20"/>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5970026" y="2075383"/>
            <a:ext cx="3299847" cy="1388686"/>
          </a:xfrm>
          <a:prstGeom prst="rect">
            <a:avLst/>
          </a:prstGeom>
        </p:spPr>
      </p:pic>
    </p:spTree>
    <p:extLst>
      <p:ext uri="{BB962C8B-B14F-4D97-AF65-F5344CB8AC3E}">
        <p14:creationId xmlns:p14="http://schemas.microsoft.com/office/powerpoint/2010/main" xmlns="" val="101651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64160" y="365125"/>
            <a:ext cx="11592560" cy="1815882"/>
          </a:xfrm>
          <a:prstGeom prst="rect">
            <a:avLst/>
          </a:prstGeom>
          <a:noFill/>
        </p:spPr>
        <p:txBody>
          <a:bodyPr wrap="square" lIns="91440" tIns="45720" rIns="91440" bIns="45720" rtlCol="0" anchor="t">
            <a:spAutoFit/>
          </a:bodyPr>
          <a:lstStyle/>
          <a:p>
            <a:pPr algn="ctr"/>
            <a:r>
              <a:rPr lang="en-IN" sz="3200" b="1" dirty="0"/>
              <a:t>PROJECT OBJECTIVE</a:t>
            </a:r>
            <a:endParaRPr lang="en-IN" sz="3200" b="1" dirty="0">
              <a:cs typeface="Calibri"/>
            </a:endParaRPr>
          </a:p>
          <a:p>
            <a:endParaRPr lang="en-IN" dirty="0"/>
          </a:p>
          <a:p>
            <a:r>
              <a:rPr lang="en-US" sz="2200" dirty="0">
                <a:cs typeface="Calibri"/>
              </a:rPr>
              <a:t>Mental Health is a marathon not a sprint. Our app  supports users in their health marathon, promoting well-being at their fingertips.</a:t>
            </a:r>
          </a:p>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321804" y="1995406"/>
            <a:ext cx="4572000" cy="4572000"/>
          </a:xfrm>
          <a:prstGeom prst="rect">
            <a:avLst/>
          </a:prstGeom>
        </p:spPr>
      </p:pic>
    </p:spTree>
    <p:extLst>
      <p:ext uri="{BB962C8B-B14F-4D97-AF65-F5344CB8AC3E}">
        <p14:creationId xmlns:p14="http://schemas.microsoft.com/office/powerpoint/2010/main" xmlns="" val="4198369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838200" y="365125"/>
            <a:ext cx="10298373" cy="672105"/>
          </a:xfrm>
        </p:spPr>
        <p:txBody>
          <a:bodyPr>
            <a:normAutofit fontScale="90000"/>
          </a:bodyPr>
          <a:lstStyle/>
          <a:p>
            <a:r>
              <a:rPr lang="en-US" b="1" dirty="0" err="1" smtClean="0"/>
              <a:t>chatbot</a:t>
            </a:r>
            <a:r>
              <a:rPr lang="en-US" b="1" dirty="0" smtClean="0"/>
              <a:t>- training:</a:t>
            </a:r>
            <a:endParaRPr lang="en-US" b="1" dirty="0"/>
          </a:p>
        </p:txBody>
      </p:sp>
      <p:pic>
        <p:nvPicPr>
          <p:cNvPr id="2050" name="Picture 2"/>
          <p:cNvPicPr>
            <a:picLocks noGrp="1" noChangeAspect="1" noChangeArrowheads="1"/>
          </p:cNvPicPr>
          <p:nvPr>
            <p:ph idx="1"/>
          </p:nvPr>
        </p:nvPicPr>
        <p:blipFill>
          <a:blip r:embed="rId3"/>
          <a:srcRect/>
          <a:stretch>
            <a:fillRect/>
          </a:stretch>
        </p:blipFill>
        <p:spPr bwMode="auto">
          <a:xfrm>
            <a:off x="557322" y="1211476"/>
            <a:ext cx="5188384" cy="5207506"/>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6291618" y="1241946"/>
            <a:ext cx="5486400" cy="5104263"/>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3074" name="Picture 2"/>
          <p:cNvPicPr>
            <a:picLocks noGrp="1" noChangeAspect="1" noChangeArrowheads="1"/>
          </p:cNvPicPr>
          <p:nvPr>
            <p:ph idx="1"/>
          </p:nvPr>
        </p:nvPicPr>
        <p:blipFill>
          <a:blip r:embed="rId3"/>
          <a:srcRect/>
          <a:stretch>
            <a:fillRect/>
          </a:stretch>
        </p:blipFill>
        <p:spPr bwMode="auto">
          <a:xfrm>
            <a:off x="419296" y="846161"/>
            <a:ext cx="5406837" cy="4913194"/>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6209730" y="846163"/>
            <a:ext cx="5513697" cy="4930326"/>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838199" y="365124"/>
            <a:ext cx="10735101" cy="1709335"/>
          </a:xfrm>
        </p:spPr>
        <p:txBody>
          <a:bodyPr>
            <a:normAutofit/>
          </a:bodyPr>
          <a:lstStyle/>
          <a:p>
            <a:pPr algn="ctr"/>
            <a:r>
              <a:rPr lang="en-US" sz="4000" b="1" dirty="0" err="1" smtClean="0"/>
              <a:t>councel</a:t>
            </a:r>
            <a:r>
              <a:rPr lang="en-US" sz="4000" b="1" dirty="0" smtClean="0"/>
              <a:t>-chat </a:t>
            </a:r>
            <a:r>
              <a:rPr lang="en-US" sz="4000" b="1" dirty="0" smtClean="0"/>
              <a:t>dataset preprocessing</a:t>
            </a:r>
            <a:endParaRPr lang="en-US" sz="4000" b="1" dirty="0"/>
          </a:p>
        </p:txBody>
      </p:sp>
      <p:pic>
        <p:nvPicPr>
          <p:cNvPr id="4098" name="Picture 2"/>
          <p:cNvPicPr>
            <a:picLocks noChangeAspect="1" noChangeArrowheads="1"/>
          </p:cNvPicPr>
          <p:nvPr/>
        </p:nvPicPr>
        <p:blipFill>
          <a:blip r:embed="rId3"/>
          <a:srcRect/>
          <a:stretch>
            <a:fillRect/>
          </a:stretch>
        </p:blipFill>
        <p:spPr bwMode="auto">
          <a:xfrm>
            <a:off x="368487" y="2251880"/>
            <a:ext cx="11359487" cy="4094329"/>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5122" name="Picture 2"/>
          <p:cNvPicPr>
            <a:picLocks noChangeAspect="1" noChangeArrowheads="1"/>
          </p:cNvPicPr>
          <p:nvPr/>
        </p:nvPicPr>
        <p:blipFill>
          <a:blip r:embed="rId3"/>
          <a:srcRect/>
          <a:stretch>
            <a:fillRect/>
          </a:stretch>
        </p:blipFill>
        <p:spPr bwMode="auto">
          <a:xfrm>
            <a:off x="781258" y="757025"/>
            <a:ext cx="10611070" cy="5152455"/>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1214650" y="365125"/>
            <a:ext cx="10139149" cy="672105"/>
          </a:xfrm>
        </p:spPr>
        <p:txBody>
          <a:bodyPr>
            <a:normAutofit fontScale="90000"/>
          </a:bodyPr>
          <a:lstStyle/>
          <a:p>
            <a:pPr algn="ctr"/>
            <a:r>
              <a:rPr lang="en-US" b="1" dirty="0" err="1" smtClean="0"/>
              <a:t>chatbot</a:t>
            </a:r>
            <a:r>
              <a:rPr lang="en-US" b="1" dirty="0" smtClean="0"/>
              <a:t> results</a:t>
            </a:r>
            <a:endParaRPr lang="en-US" b="1" dirty="0"/>
          </a:p>
        </p:txBody>
      </p:sp>
      <p:pic>
        <p:nvPicPr>
          <p:cNvPr id="6146" name="Picture 2"/>
          <p:cNvPicPr>
            <a:picLocks noChangeAspect="1" noChangeArrowheads="1"/>
          </p:cNvPicPr>
          <p:nvPr/>
        </p:nvPicPr>
        <p:blipFill>
          <a:blip r:embed="rId3"/>
          <a:srcRect/>
          <a:stretch>
            <a:fillRect/>
          </a:stretch>
        </p:blipFill>
        <p:spPr bwMode="auto">
          <a:xfrm>
            <a:off x="1872729" y="1119117"/>
            <a:ext cx="8281205" cy="5444817"/>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xmlns="" id="{9DBC518F-D095-F4D4-DBBE-4C4E0DCBFC70}"/>
              </a:ext>
            </a:extLst>
          </p:cNvPr>
          <p:cNvSpPr txBox="1"/>
          <p:nvPr/>
        </p:nvSpPr>
        <p:spPr>
          <a:xfrm>
            <a:off x="233680" y="254000"/>
            <a:ext cx="11714480" cy="2893100"/>
          </a:xfrm>
          <a:prstGeom prst="rect">
            <a:avLst/>
          </a:prstGeom>
          <a:noFill/>
        </p:spPr>
        <p:txBody>
          <a:bodyPr wrap="square" lIns="91440" tIns="45720" rIns="91440" bIns="45720" rtlCol="0" anchor="t">
            <a:spAutoFit/>
          </a:bodyPr>
          <a:lstStyle/>
          <a:p>
            <a:pPr algn="ctr"/>
            <a:r>
              <a:rPr lang="en-IN" sz="3200" b="1" dirty="0"/>
              <a:t>INTRODUCTION</a:t>
            </a:r>
            <a:endParaRPr lang="en-US" b="1" dirty="0"/>
          </a:p>
          <a:p>
            <a:endParaRPr lang="en-IN" dirty="0"/>
          </a:p>
          <a:p>
            <a:r>
              <a:rPr lang="en-US" sz="2200" dirty="0"/>
              <a:t>We offer a safe, private space where you can connect with a friendly and helpful chatbot therapist - anytime, anywhere. No awkward silences, no judgment, just someone to listen and guide you through your toughest moments. Think of it as a confidential friend who's always available, with a sprinkle of therapeutic expertise. It's affordable and accessible. We also offer additional activities to enhance mental well-being, such as meditation exercises, gratitude journals. Our platform includes informative blogs about specific disorders and strategies for improvement. </a:t>
            </a:r>
            <a:endParaRPr lang="en-US" sz="2200" dirty="0">
              <a:ea typeface="Calibri"/>
              <a:cs typeface="Calibri"/>
            </a:endParaRPr>
          </a:p>
        </p:txBody>
      </p:sp>
      <p:pic>
        <p:nvPicPr>
          <p:cNvPr id="4" name="Picture 3"/>
          <p:cNvPicPr>
            <a:picLocks noChangeAspect="1"/>
          </p:cNvPicPr>
          <p:nvPr/>
        </p:nvPicPr>
        <p:blipFill>
          <a:blip r:embed="rId3">
            <a:extLst>
              <a:ext uri="{BEBA8EAE-BF5A-486C-A8C5-ECC9F3942E4B}">
                <a14:imgProps xmlns:a14="http://schemas.microsoft.com/office/drawing/2010/main" xmlns="">
                  <a14:imgLayer r:embed="rId4">
                    <a14:imgEffect>
                      <a14:backgroundRemoval t="10000" b="86410" l="14500" r="90000"/>
                    </a14:imgEffect>
                  </a14:imgLayer>
                </a14:imgProps>
              </a:ext>
              <a:ext uri="{28A0092B-C50C-407E-A947-70E740481C1C}">
                <a14:useLocalDpi xmlns:a14="http://schemas.microsoft.com/office/drawing/2010/main" xmlns="" val="0"/>
              </a:ext>
            </a:extLst>
          </a:blip>
          <a:stretch>
            <a:fillRect/>
          </a:stretch>
        </p:blipFill>
        <p:spPr>
          <a:xfrm>
            <a:off x="7205460" y="3040229"/>
            <a:ext cx="5220220" cy="4071771"/>
          </a:xfrm>
          <a:prstGeom prst="rect">
            <a:avLst/>
          </a:prstGeom>
        </p:spPr>
      </p:pic>
    </p:spTree>
    <p:extLst>
      <p:ext uri="{BB962C8B-B14F-4D97-AF65-F5344CB8AC3E}">
        <p14:creationId xmlns:p14="http://schemas.microsoft.com/office/powerpoint/2010/main" xmlns="" val="464541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7170" name="Picture 2"/>
          <p:cNvPicPr>
            <a:picLocks noChangeAspect="1" noChangeArrowheads="1"/>
          </p:cNvPicPr>
          <p:nvPr/>
        </p:nvPicPr>
        <p:blipFill>
          <a:blip r:embed="rId3"/>
          <a:srcRect/>
          <a:stretch>
            <a:fillRect/>
          </a:stretch>
        </p:blipFill>
        <p:spPr bwMode="auto">
          <a:xfrm>
            <a:off x="714590" y="645423"/>
            <a:ext cx="10708586" cy="5612411"/>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838200" y="365126"/>
            <a:ext cx="10515600" cy="481036"/>
          </a:xfrm>
        </p:spPr>
        <p:txBody>
          <a:bodyPr>
            <a:noAutofit/>
          </a:bodyPr>
          <a:lstStyle/>
          <a:p>
            <a:r>
              <a:rPr lang="en-US" sz="2800" b="1" dirty="0" err="1" smtClean="0">
                <a:latin typeface="+mn-lt"/>
              </a:rPr>
              <a:t>Chatbot</a:t>
            </a:r>
            <a:r>
              <a:rPr lang="en-US" sz="2800" b="1" dirty="0" smtClean="0">
                <a:latin typeface="+mn-lt"/>
              </a:rPr>
              <a:t> Module</a:t>
            </a:r>
            <a:endParaRPr lang="en-US" sz="2800" b="1" dirty="0">
              <a:latin typeface="+mn-lt"/>
            </a:endParaRPr>
          </a:p>
        </p:txBody>
      </p:sp>
      <p:sp>
        <p:nvSpPr>
          <p:cNvPr id="4" name="Content Placeholder 3"/>
          <p:cNvSpPr>
            <a:spLocks noGrp="1"/>
          </p:cNvSpPr>
          <p:nvPr>
            <p:ph idx="1"/>
          </p:nvPr>
        </p:nvSpPr>
        <p:spPr>
          <a:xfrm>
            <a:off x="838200" y="859809"/>
            <a:ext cx="10515600" cy="5317154"/>
          </a:xfrm>
        </p:spPr>
        <p:txBody>
          <a:bodyPr>
            <a:normAutofit fontScale="70000" lnSpcReduction="20000"/>
          </a:bodyPr>
          <a:lstStyle/>
          <a:p>
            <a:r>
              <a:rPr lang="en-US" b="1" dirty="0" smtClean="0"/>
              <a:t>Model Selection: Multi-Layer </a:t>
            </a:r>
            <a:r>
              <a:rPr lang="en-US" b="1" dirty="0" err="1" smtClean="0"/>
              <a:t>Perceptron</a:t>
            </a:r>
            <a:r>
              <a:rPr lang="en-US" b="1" dirty="0" smtClean="0"/>
              <a:t> (MLP)</a:t>
            </a:r>
          </a:p>
          <a:p>
            <a:r>
              <a:rPr lang="en-US" b="1" dirty="0" smtClean="0"/>
              <a:t>Structure:</a:t>
            </a:r>
            <a:r>
              <a:rPr lang="en-US" dirty="0" smtClean="0"/>
              <a:t> An MLP is a </a:t>
            </a:r>
            <a:r>
              <a:rPr lang="en-US" dirty="0" err="1" smtClean="0"/>
              <a:t>feedforward</a:t>
            </a:r>
            <a:r>
              <a:rPr lang="en-US" dirty="0" smtClean="0"/>
              <a:t> artificial neural network with multiple hidden layers between the input and output layers. This code uses </a:t>
            </a:r>
            <a:r>
              <a:rPr lang="en-US" b="1" dirty="0" smtClean="0"/>
              <a:t>three hidden layers</a:t>
            </a:r>
            <a:r>
              <a:rPr lang="en-US" dirty="0" smtClean="0"/>
              <a:t>.</a:t>
            </a:r>
          </a:p>
          <a:p>
            <a:r>
              <a:rPr lang="en-US" b="1" dirty="0" smtClean="0"/>
              <a:t>Learning Complex Relationships:</a:t>
            </a:r>
            <a:r>
              <a:rPr lang="en-US" dirty="0" smtClean="0"/>
              <a:t> Each layer acts as a "translator" that transforms the input data into progressively more abstract representations. These layers can learn complex relationships between words in a sentence.</a:t>
            </a:r>
          </a:p>
          <a:p>
            <a:r>
              <a:rPr lang="en-US" b="1" dirty="0" smtClean="0"/>
              <a:t>Non-Linearity with </a:t>
            </a:r>
            <a:r>
              <a:rPr lang="en-US" b="1" dirty="0" err="1" smtClean="0"/>
              <a:t>ReLU</a:t>
            </a:r>
            <a:r>
              <a:rPr lang="en-US" b="1" dirty="0" smtClean="0"/>
              <a:t>:</a:t>
            </a:r>
            <a:r>
              <a:rPr lang="en-US" dirty="0" smtClean="0"/>
              <a:t> The </a:t>
            </a:r>
            <a:r>
              <a:rPr lang="en-US" dirty="0" err="1" smtClean="0"/>
              <a:t>ReLU</a:t>
            </a:r>
            <a:r>
              <a:rPr lang="en-US" dirty="0" smtClean="0"/>
              <a:t> (Rectified Linear Unit) activation function is applied after each hidden layer. This introduces non-linearity, crucial for capturing non-obvious patterns in language data, unlike simple linear models.</a:t>
            </a:r>
          </a:p>
          <a:p>
            <a:r>
              <a:rPr lang="en-US" b="1" dirty="0" smtClean="0"/>
              <a:t>Advantages of MLP Architecture:</a:t>
            </a:r>
            <a:endParaRPr lang="en-US" dirty="0" smtClean="0"/>
          </a:p>
          <a:p>
            <a:r>
              <a:rPr lang="en-US" b="1" dirty="0" smtClean="0"/>
              <a:t>Flexibility:</a:t>
            </a:r>
            <a:r>
              <a:rPr lang="en-US" dirty="0" smtClean="0"/>
              <a:t> MLPs can model a wide range of functions and relationships, making them suitable for various NLP tasks like sentiment analysis or text classification.</a:t>
            </a:r>
          </a:p>
          <a:p>
            <a:r>
              <a:rPr lang="en-US" b="1" dirty="0" smtClean="0"/>
              <a:t>Interpretability:</a:t>
            </a:r>
            <a:r>
              <a:rPr lang="en-US" dirty="0" smtClean="0"/>
              <a:t> Compared to more complex RNN architectures like LSTMs or GRUs, MLPs can be slightly easier to interpret in terms of what features they learn in each layer.</a:t>
            </a:r>
          </a:p>
          <a:p>
            <a:r>
              <a:rPr lang="en-US" b="1" dirty="0" smtClean="0"/>
              <a:t>Computational Efficiency:</a:t>
            </a:r>
            <a:r>
              <a:rPr lang="en-US" dirty="0" smtClean="0"/>
              <a:t> MLPs are generally less computationally expensive than other RNN architectures, making them a good choice for resource-constrained environments.</a:t>
            </a:r>
          </a:p>
          <a:p>
            <a:r>
              <a:rPr lang="en-US" b="1" dirty="0" smtClean="0"/>
              <a:t>Effective Feature Extraction:</a:t>
            </a:r>
            <a:r>
              <a:rPr lang="en-US" dirty="0" smtClean="0"/>
              <a:t> The hidden layers can extract valuable features from the input text, which are then used for intent classification.</a:t>
            </a:r>
          </a:p>
          <a:p>
            <a:pPr>
              <a:buNone/>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838200" y="365126"/>
            <a:ext cx="10515600" cy="371854"/>
          </a:xfrm>
        </p:spPr>
        <p:txBody>
          <a:bodyPr>
            <a:noAutofit/>
          </a:bodyPr>
          <a:lstStyle/>
          <a:p>
            <a:r>
              <a:rPr lang="en-US" sz="2800" b="1" dirty="0" smtClean="0">
                <a:latin typeface="+mn-lt"/>
              </a:rPr>
              <a:t>App Module</a:t>
            </a:r>
            <a:endParaRPr lang="en-US" sz="2800" b="1" dirty="0">
              <a:latin typeface="+mn-lt"/>
            </a:endParaRPr>
          </a:p>
        </p:txBody>
      </p:sp>
      <p:sp>
        <p:nvSpPr>
          <p:cNvPr id="4" name="Content Placeholder 3"/>
          <p:cNvSpPr>
            <a:spLocks noGrp="1"/>
          </p:cNvSpPr>
          <p:nvPr>
            <p:ph idx="1"/>
          </p:nvPr>
        </p:nvSpPr>
        <p:spPr>
          <a:xfrm>
            <a:off x="838199" y="832513"/>
            <a:ext cx="10898875" cy="5622878"/>
          </a:xfrm>
        </p:spPr>
        <p:txBody>
          <a:bodyPr>
            <a:normAutofit fontScale="25000" lnSpcReduction="20000"/>
          </a:bodyPr>
          <a:lstStyle/>
          <a:p>
            <a:r>
              <a:rPr lang="en-US" sz="6200" b="1" dirty="0" smtClean="0"/>
              <a:t>App Design:</a:t>
            </a:r>
          </a:p>
          <a:p>
            <a:r>
              <a:rPr lang="en-US" sz="6200" b="1" dirty="0" smtClean="0"/>
              <a:t>User Interface (UI):</a:t>
            </a:r>
            <a:r>
              <a:rPr lang="en-US" sz="6200" dirty="0" smtClean="0"/>
              <a:t> This is the visual design users interact with, making sure it's easy and clear to navigate.</a:t>
            </a:r>
          </a:p>
          <a:p>
            <a:r>
              <a:rPr lang="en-US" sz="6200" b="1" dirty="0" smtClean="0"/>
              <a:t>Task Level Map:</a:t>
            </a:r>
            <a:r>
              <a:rPr lang="en-US" sz="6200" dirty="0" smtClean="0"/>
              <a:t> Shows users their progress by visually representing tasks in a vertical map within the app.</a:t>
            </a:r>
          </a:p>
          <a:p>
            <a:r>
              <a:rPr lang="en-US" sz="6200" b="1" dirty="0" smtClean="0"/>
              <a:t>Connect to Backend:</a:t>
            </a:r>
            <a:r>
              <a:rPr lang="en-US" sz="6200" dirty="0" smtClean="0"/>
              <a:t> Establishes communication between the app and the server storing and processing data for tasks and other features.</a:t>
            </a:r>
          </a:p>
          <a:p>
            <a:r>
              <a:rPr lang="en-US" sz="6200" b="1" dirty="0" smtClean="0"/>
              <a:t>Splash Screen:</a:t>
            </a:r>
            <a:r>
              <a:rPr lang="en-US" sz="6200" dirty="0" smtClean="0"/>
              <a:t> The first screen users see with the app's logo or a brief animation.</a:t>
            </a:r>
          </a:p>
          <a:p>
            <a:r>
              <a:rPr lang="en-US" sz="6200" b="1" dirty="0" smtClean="0"/>
              <a:t>Login Interface &amp; Backend:</a:t>
            </a:r>
            <a:r>
              <a:rPr lang="en-US" sz="6200" dirty="0" smtClean="0"/>
              <a:t> Allows secure access using existing accounts or registration for new users.</a:t>
            </a:r>
          </a:p>
          <a:p>
            <a:r>
              <a:rPr lang="en-US" sz="6200" b="1" dirty="0" err="1" smtClean="0"/>
              <a:t>Chatbot</a:t>
            </a:r>
            <a:r>
              <a:rPr lang="en-US" sz="6200" b="1" dirty="0" smtClean="0"/>
              <a:t> Integration:</a:t>
            </a:r>
            <a:r>
              <a:rPr lang="en-US" sz="6200" dirty="0" smtClean="0"/>
              <a:t> Enables users to interact with an AI for questions, self-assessments, and accessing resources.</a:t>
            </a:r>
          </a:p>
          <a:p>
            <a:r>
              <a:rPr lang="en-US" sz="6200" b="1" dirty="0" smtClean="0"/>
              <a:t>Therapist Page:</a:t>
            </a:r>
            <a:r>
              <a:rPr lang="en-US" sz="6200" dirty="0" smtClean="0"/>
              <a:t> Connects users with licensed therapists for online consultations or further guidance.</a:t>
            </a:r>
          </a:p>
          <a:p>
            <a:r>
              <a:rPr lang="en-US" sz="6200" b="1" dirty="0" smtClean="0"/>
              <a:t>Mood Tracker &amp; Daily Affirmation:</a:t>
            </a:r>
            <a:endParaRPr lang="en-US" sz="6200" dirty="0" smtClean="0"/>
          </a:p>
          <a:p>
            <a:pPr lvl="1"/>
            <a:r>
              <a:rPr lang="en-US" sz="6200" dirty="0" smtClean="0"/>
              <a:t>Allows users to monitor their mood.</a:t>
            </a:r>
          </a:p>
          <a:p>
            <a:pPr lvl="1"/>
            <a:r>
              <a:rPr lang="en-US" sz="6200" dirty="0" smtClean="0"/>
              <a:t>Provides positive messages to boost well-being. (This data can be tracked for progress and potentially inform the </a:t>
            </a:r>
            <a:r>
              <a:rPr lang="en-US" sz="6200" dirty="0" err="1" smtClean="0"/>
              <a:t>chatbot's</a:t>
            </a:r>
            <a:r>
              <a:rPr lang="en-US" sz="6200" dirty="0" smtClean="0"/>
              <a:t> responses.)</a:t>
            </a:r>
          </a:p>
          <a:p>
            <a:r>
              <a:rPr lang="en-US" sz="6200" b="1" dirty="0" smtClean="0"/>
              <a:t>Data from Database to </a:t>
            </a:r>
            <a:r>
              <a:rPr lang="en-US" sz="6200" b="1" dirty="0" err="1" smtClean="0"/>
              <a:t>Chatbot</a:t>
            </a:r>
            <a:r>
              <a:rPr lang="en-US" sz="6200" b="1" dirty="0" smtClean="0"/>
              <a:t>:</a:t>
            </a:r>
            <a:r>
              <a:rPr lang="en-US" sz="6200" dirty="0" smtClean="0"/>
              <a:t> Enables the </a:t>
            </a:r>
            <a:r>
              <a:rPr lang="en-US" sz="6200" dirty="0" err="1" smtClean="0"/>
              <a:t>chatbot</a:t>
            </a:r>
            <a:r>
              <a:rPr lang="en-US" sz="6200" dirty="0" smtClean="0"/>
              <a:t> to access relevant, </a:t>
            </a:r>
            <a:r>
              <a:rPr lang="en-US" sz="6200" dirty="0" err="1" smtClean="0"/>
              <a:t>anonymized</a:t>
            </a:r>
            <a:r>
              <a:rPr lang="en-US" sz="6200" dirty="0" smtClean="0"/>
              <a:t> user data from the server for personalized responses and support.</a:t>
            </a:r>
          </a:p>
          <a:p>
            <a:r>
              <a:rPr lang="en-US" sz="6200" b="1" dirty="0" smtClean="0"/>
              <a:t>Game Development:</a:t>
            </a:r>
            <a:r>
              <a:rPr lang="en-US" sz="6200" dirty="0" smtClean="0"/>
              <a:t> Integrating engaging games can be used for motivation, relaxation, and stress management.</a:t>
            </a:r>
          </a:p>
          <a:p>
            <a:r>
              <a:rPr lang="en-US" sz="6200" b="1" dirty="0" smtClean="0"/>
              <a:t>Settings &amp; Profile Page:</a:t>
            </a:r>
            <a:r>
              <a:rPr lang="en-US" sz="6200" dirty="0" smtClean="0"/>
              <a:t> Allows users to:</a:t>
            </a:r>
          </a:p>
          <a:p>
            <a:pPr lvl="1"/>
            <a:r>
              <a:rPr lang="en-US" sz="6200" dirty="0" smtClean="0"/>
              <a:t>Customize the app experience (notifications, preferences)</a:t>
            </a:r>
          </a:p>
          <a:p>
            <a:pPr lvl="1"/>
            <a:r>
              <a:rPr lang="en-US" sz="6200" dirty="0" smtClean="0"/>
              <a:t>View their information and progress</a:t>
            </a:r>
          </a:p>
          <a:p>
            <a:pPr>
              <a:buNone/>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8194" name="Picture 2"/>
          <p:cNvPicPr>
            <a:picLocks noChangeAspect="1" noChangeArrowheads="1"/>
          </p:cNvPicPr>
          <p:nvPr/>
        </p:nvPicPr>
        <p:blipFill>
          <a:blip r:embed="rId3"/>
          <a:srcRect/>
          <a:stretch>
            <a:fillRect/>
          </a:stretch>
        </p:blipFill>
        <p:spPr bwMode="auto">
          <a:xfrm>
            <a:off x="480061" y="295986"/>
            <a:ext cx="3414668" cy="6207172"/>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4097037" y="300249"/>
            <a:ext cx="3491117" cy="6209733"/>
          </a:xfrm>
          <a:prstGeom prst="rect">
            <a:avLst/>
          </a:prstGeom>
          <a:noFill/>
          <a:ln w="9525">
            <a:noFill/>
            <a:miter lim="800000"/>
            <a:headEnd/>
            <a:tailEnd/>
          </a:ln>
          <a:effectLst/>
        </p:spPr>
      </p:pic>
      <p:pic>
        <p:nvPicPr>
          <p:cNvPr id="8196" name="Picture 4"/>
          <p:cNvPicPr>
            <a:picLocks noChangeAspect="1" noChangeArrowheads="1"/>
          </p:cNvPicPr>
          <p:nvPr/>
        </p:nvPicPr>
        <p:blipFill>
          <a:blip r:embed="rId5"/>
          <a:srcRect/>
          <a:stretch>
            <a:fillRect/>
          </a:stretch>
        </p:blipFill>
        <p:spPr bwMode="auto">
          <a:xfrm>
            <a:off x="7852965" y="300252"/>
            <a:ext cx="3634683" cy="615514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9218" name="Picture 2"/>
          <p:cNvPicPr>
            <a:picLocks noChangeAspect="1" noChangeArrowheads="1"/>
          </p:cNvPicPr>
          <p:nvPr/>
        </p:nvPicPr>
        <p:blipFill>
          <a:blip r:embed="rId3"/>
          <a:srcRect/>
          <a:stretch>
            <a:fillRect/>
          </a:stretch>
        </p:blipFill>
        <p:spPr bwMode="auto">
          <a:xfrm>
            <a:off x="623965" y="586854"/>
            <a:ext cx="3183475" cy="5421431"/>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a:srcRect/>
          <a:stretch>
            <a:fillRect/>
          </a:stretch>
        </p:blipFill>
        <p:spPr bwMode="auto">
          <a:xfrm>
            <a:off x="4393445" y="614149"/>
            <a:ext cx="3073515" cy="5431809"/>
          </a:xfrm>
          <a:prstGeom prst="rect">
            <a:avLst/>
          </a:prstGeom>
          <a:noFill/>
          <a:ln w="9525">
            <a:noFill/>
            <a:miter lim="800000"/>
            <a:headEnd/>
            <a:tailEnd/>
          </a:ln>
          <a:effectLst/>
        </p:spPr>
      </p:pic>
      <p:pic>
        <p:nvPicPr>
          <p:cNvPr id="9220" name="Picture 4"/>
          <p:cNvPicPr>
            <a:picLocks noChangeAspect="1" noChangeArrowheads="1"/>
          </p:cNvPicPr>
          <p:nvPr/>
        </p:nvPicPr>
        <p:blipFill>
          <a:blip r:embed="rId5"/>
          <a:srcRect/>
          <a:stretch>
            <a:fillRect/>
          </a:stretch>
        </p:blipFill>
        <p:spPr bwMode="auto">
          <a:xfrm>
            <a:off x="8143812" y="586856"/>
            <a:ext cx="3015011" cy="5390864"/>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838200" y="365126"/>
            <a:ext cx="10515600" cy="508332"/>
          </a:xfrm>
        </p:spPr>
        <p:txBody>
          <a:bodyPr>
            <a:noAutofit/>
          </a:bodyPr>
          <a:lstStyle/>
          <a:p>
            <a:r>
              <a:rPr lang="en-US" sz="2400" b="1" dirty="0" smtClean="0">
                <a:latin typeface="+mn-lt"/>
              </a:rPr>
              <a:t>Tasks:</a:t>
            </a:r>
            <a:endParaRPr lang="en-US" sz="2400" b="1" dirty="0">
              <a:latin typeface="+mn-lt"/>
            </a:endParaRPr>
          </a:p>
        </p:txBody>
      </p:sp>
      <p:pic>
        <p:nvPicPr>
          <p:cNvPr id="10242" name="Picture 2"/>
          <p:cNvPicPr>
            <a:picLocks noGrp="1" noChangeAspect="1" noChangeArrowheads="1"/>
          </p:cNvPicPr>
          <p:nvPr>
            <p:ph idx="1"/>
          </p:nvPr>
        </p:nvPicPr>
        <p:blipFill>
          <a:blip r:embed="rId3"/>
          <a:srcRect/>
          <a:stretch>
            <a:fillRect/>
          </a:stretch>
        </p:blipFill>
        <p:spPr bwMode="auto">
          <a:xfrm>
            <a:off x="664047" y="914352"/>
            <a:ext cx="2429590" cy="5399088"/>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srcRect/>
          <a:stretch>
            <a:fillRect/>
          </a:stretch>
        </p:blipFill>
        <p:spPr bwMode="auto">
          <a:xfrm>
            <a:off x="3616656" y="900753"/>
            <a:ext cx="2456597" cy="5459104"/>
          </a:xfrm>
          <a:prstGeom prst="rect">
            <a:avLst/>
          </a:prstGeom>
          <a:noFill/>
          <a:ln w="9525">
            <a:noFill/>
            <a:miter lim="800000"/>
            <a:headEnd/>
            <a:tailEnd/>
          </a:ln>
          <a:effectLst/>
        </p:spPr>
      </p:pic>
      <p:pic>
        <p:nvPicPr>
          <p:cNvPr id="10244" name="Picture 4"/>
          <p:cNvPicPr>
            <a:picLocks noChangeAspect="1" noChangeArrowheads="1"/>
          </p:cNvPicPr>
          <p:nvPr/>
        </p:nvPicPr>
        <p:blipFill>
          <a:blip r:embed="rId5"/>
          <a:srcRect/>
          <a:stretch>
            <a:fillRect/>
          </a:stretch>
        </p:blipFill>
        <p:spPr bwMode="auto">
          <a:xfrm>
            <a:off x="6387154" y="914400"/>
            <a:ext cx="2526256" cy="5459104"/>
          </a:xfrm>
          <a:prstGeom prst="rect">
            <a:avLst/>
          </a:prstGeom>
          <a:noFill/>
          <a:ln w="9525">
            <a:noFill/>
            <a:miter lim="800000"/>
            <a:headEnd/>
            <a:tailEnd/>
          </a:ln>
          <a:effectLst/>
        </p:spPr>
      </p:pic>
      <p:pic>
        <p:nvPicPr>
          <p:cNvPr id="10245" name="Picture 5"/>
          <p:cNvPicPr>
            <a:picLocks noChangeAspect="1" noChangeArrowheads="1"/>
          </p:cNvPicPr>
          <p:nvPr/>
        </p:nvPicPr>
        <p:blipFill>
          <a:blip r:embed="rId6"/>
          <a:srcRect/>
          <a:stretch>
            <a:fillRect/>
          </a:stretch>
        </p:blipFill>
        <p:spPr bwMode="auto">
          <a:xfrm>
            <a:off x="9181588" y="914400"/>
            <a:ext cx="2475021" cy="5500047"/>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Title 2"/>
          <p:cNvSpPr>
            <a:spLocks noGrp="1"/>
          </p:cNvSpPr>
          <p:nvPr>
            <p:ph type="title"/>
          </p:nvPr>
        </p:nvSpPr>
        <p:spPr>
          <a:xfrm>
            <a:off x="838200" y="365126"/>
            <a:ext cx="10515600" cy="399150"/>
          </a:xfrm>
        </p:spPr>
        <p:txBody>
          <a:bodyPr>
            <a:noAutofit/>
          </a:bodyPr>
          <a:lstStyle/>
          <a:p>
            <a:r>
              <a:rPr lang="en-US" sz="2400" b="1" dirty="0" smtClean="0">
                <a:latin typeface="+mn-lt"/>
              </a:rPr>
              <a:t>Weekly Tasks                                                                    Games</a:t>
            </a:r>
            <a:endParaRPr lang="en-US" sz="2400" b="1" dirty="0">
              <a:latin typeface="+mn-lt"/>
            </a:endParaRPr>
          </a:p>
        </p:txBody>
      </p:sp>
      <p:pic>
        <p:nvPicPr>
          <p:cNvPr id="11266" name="Picture 2"/>
          <p:cNvPicPr>
            <a:picLocks noChangeAspect="1" noChangeArrowheads="1"/>
          </p:cNvPicPr>
          <p:nvPr/>
        </p:nvPicPr>
        <p:blipFill>
          <a:blip r:embed="rId3"/>
          <a:srcRect/>
          <a:stretch>
            <a:fillRect/>
          </a:stretch>
        </p:blipFill>
        <p:spPr bwMode="auto">
          <a:xfrm>
            <a:off x="768603" y="873456"/>
            <a:ext cx="2979484" cy="5493224"/>
          </a:xfrm>
          <a:prstGeom prst="rect">
            <a:avLst/>
          </a:prstGeom>
          <a:noFill/>
          <a:ln w="9525">
            <a:noFill/>
            <a:miter lim="800000"/>
            <a:headEnd/>
            <a:tailEnd/>
          </a:ln>
          <a:effectLst/>
        </p:spPr>
      </p:pic>
      <p:pic>
        <p:nvPicPr>
          <p:cNvPr id="11267" name="Picture 3"/>
          <p:cNvPicPr>
            <a:picLocks noChangeAspect="1" noChangeArrowheads="1"/>
          </p:cNvPicPr>
          <p:nvPr/>
        </p:nvPicPr>
        <p:blipFill>
          <a:blip r:embed="rId4"/>
          <a:srcRect/>
          <a:stretch>
            <a:fillRect/>
          </a:stretch>
        </p:blipFill>
        <p:spPr bwMode="auto">
          <a:xfrm>
            <a:off x="6456123" y="873456"/>
            <a:ext cx="3042719" cy="5479529"/>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838200" y="365125"/>
            <a:ext cx="10515600" cy="1040594"/>
          </a:xfrm>
        </p:spPr>
        <p:txBody>
          <a:bodyPr>
            <a:noAutofit/>
          </a:bodyPr>
          <a:lstStyle/>
          <a:p>
            <a:pPr algn="ctr"/>
            <a:r>
              <a:rPr lang="en-US" sz="3600" b="1" dirty="0" smtClean="0">
                <a:latin typeface="+mn-lt"/>
              </a:rPr>
              <a:t>Conclusion</a:t>
            </a:r>
            <a:endParaRPr lang="en-US" sz="3600" b="1" dirty="0">
              <a:latin typeface="+mn-lt"/>
            </a:endParaRPr>
          </a:p>
        </p:txBody>
      </p:sp>
      <p:sp>
        <p:nvSpPr>
          <p:cNvPr id="6" name="Content Placeholder 5"/>
          <p:cNvSpPr>
            <a:spLocks noGrp="1"/>
          </p:cNvSpPr>
          <p:nvPr>
            <p:ph idx="1"/>
          </p:nvPr>
        </p:nvSpPr>
        <p:spPr>
          <a:xfrm>
            <a:off x="838200" y="1651379"/>
            <a:ext cx="10515600" cy="2866030"/>
          </a:xfrm>
        </p:spPr>
        <p:txBody>
          <a:bodyPr/>
          <a:lstStyle/>
          <a:p>
            <a:pPr>
              <a:buNone/>
            </a:pPr>
            <a:r>
              <a:rPr lang="en-US" dirty="0" smtClean="0"/>
              <a:t>   we </a:t>
            </a:r>
            <a:r>
              <a:rPr lang="en-US" dirty="0" smtClean="0"/>
              <a:t>have created mobile app which is accessible, affordable, user friendly, keeps user data confidential, thereby improving their mental health while satisfying required features. And  the chosen </a:t>
            </a:r>
            <a:r>
              <a:rPr lang="en-US" dirty="0" err="1" smtClean="0"/>
              <a:t>chabtot</a:t>
            </a:r>
            <a:r>
              <a:rPr lang="en-US" dirty="0" smtClean="0"/>
              <a:t> architecture offers a good balance between performance, interpretability, and efficiency for a </a:t>
            </a:r>
            <a:r>
              <a:rPr lang="en-US" dirty="0" err="1" smtClean="0"/>
              <a:t>chatbot</a:t>
            </a:r>
            <a:r>
              <a:rPr lang="en-US" dirty="0" smtClean="0"/>
              <a:t> application. Its ability to learn complex relationships between words and its relative simplicity make it a suitable foundation for the model.</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xmlns="" id="{45C4F8DE-F8DC-BB6B-4887-79D5CAB897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209671" y="1542922"/>
            <a:ext cx="5495925" cy="4114800"/>
          </a:xfrm>
          <a:prstGeom prst="rect">
            <a:avLst/>
          </a:prstGeom>
        </p:spPr>
      </p:pic>
      <p:sp>
        <p:nvSpPr>
          <p:cNvPr id="4" name="Title 3"/>
          <p:cNvSpPr>
            <a:spLocks noGrp="1"/>
          </p:cNvSpPr>
          <p:nvPr>
            <p:ph type="title"/>
          </p:nvPr>
        </p:nvSpPr>
        <p:spPr>
          <a:xfrm>
            <a:off x="4271750" y="365125"/>
            <a:ext cx="7082050" cy="2214302"/>
          </a:xfrm>
        </p:spPr>
        <p:txBody>
          <a:bodyPr/>
          <a:lstStyle/>
          <a:p>
            <a:r>
              <a:rPr lang="en-US" b="1" dirty="0" smtClean="0">
                <a:latin typeface="+mn-lt"/>
              </a:rPr>
              <a:t>THANK YOU</a:t>
            </a:r>
            <a:endParaRPr lang="en-US" b="1"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xmlns="" id="{9DBC518F-D095-F4D4-DBBE-4C4E0DCBFC70}"/>
              </a:ext>
            </a:extLst>
          </p:cNvPr>
          <p:cNvSpPr txBox="1"/>
          <p:nvPr/>
        </p:nvSpPr>
        <p:spPr>
          <a:xfrm>
            <a:off x="238760" y="271253"/>
            <a:ext cx="11714480" cy="2154436"/>
          </a:xfrm>
          <a:prstGeom prst="rect">
            <a:avLst/>
          </a:prstGeom>
          <a:noFill/>
        </p:spPr>
        <p:txBody>
          <a:bodyPr wrap="square" lIns="91440" tIns="45720" rIns="91440" bIns="45720" rtlCol="0" anchor="t">
            <a:spAutoFit/>
          </a:bodyPr>
          <a:lstStyle/>
          <a:p>
            <a:pPr algn="ctr"/>
            <a:r>
              <a:rPr lang="en-IN" sz="3200" b="1" dirty="0"/>
              <a:t>PROBLEM STATEMENT</a:t>
            </a:r>
            <a:endParaRPr lang="en-US" dirty="0"/>
          </a:p>
          <a:p>
            <a:endParaRPr lang="en-IN" dirty="0"/>
          </a:p>
          <a:p>
            <a:r>
              <a:rPr lang="en-US" sz="2200" dirty="0"/>
              <a:t>Many people struggle to access or afford mental health care, leaving them silently battling anxieties and worries. Our chatbot therapist empowers them to openly share their burdens, while building positive habits and cultivating gratitude for lasting well-being.</a:t>
            </a:r>
            <a:endParaRPr lang="en-IN" sz="2200" dirty="0">
              <a:cs typeface="Calibri"/>
            </a:endParaRPr>
          </a:p>
          <a:p>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27930" y="2078406"/>
            <a:ext cx="8125310" cy="4779594"/>
          </a:xfrm>
          <a:prstGeom prst="rect">
            <a:avLst/>
          </a:prstGeom>
        </p:spPr>
      </p:pic>
    </p:spTree>
    <p:extLst>
      <p:ext uri="{BB962C8B-B14F-4D97-AF65-F5344CB8AC3E}">
        <p14:creationId xmlns:p14="http://schemas.microsoft.com/office/powerpoint/2010/main" xmlns="" val="785694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BAAE62C2-7CB6-17B0-462C-3B65B6719D73}"/>
              </a:ext>
            </a:extLst>
          </p:cNvPr>
          <p:cNvSpPr txBox="1"/>
          <p:nvPr/>
        </p:nvSpPr>
        <p:spPr>
          <a:xfrm>
            <a:off x="223520" y="212735"/>
            <a:ext cx="11744960" cy="6432530"/>
          </a:xfrm>
          <a:prstGeom prst="rect">
            <a:avLst/>
          </a:prstGeom>
          <a:noFill/>
        </p:spPr>
        <p:txBody>
          <a:bodyPr wrap="square" lIns="91440" tIns="45720" rIns="91440" bIns="45720" rtlCol="0" anchor="t">
            <a:spAutoFit/>
          </a:bodyPr>
          <a:lstStyle/>
          <a:p>
            <a:pPr algn="ctr"/>
            <a:r>
              <a:rPr lang="en-IN" sz="3200" b="1" dirty="0"/>
              <a:t>SIGNIFICANCE</a:t>
            </a:r>
            <a:endParaRPr lang="en-US" dirty="0"/>
          </a:p>
          <a:p>
            <a:endParaRPr lang="en-US" sz="2200" b="1" i="1" dirty="0"/>
          </a:p>
          <a:p>
            <a:r>
              <a:rPr lang="en-US" sz="2200" b="1" i="1" dirty="0"/>
              <a:t>Bridging the Gap in Mental Healthcare</a:t>
            </a:r>
            <a:r>
              <a:rPr lang="en-US" sz="2200" dirty="0"/>
              <a:t>: </a:t>
            </a:r>
            <a:r>
              <a:rPr lang="en-US" sz="2100" dirty="0"/>
              <a:t>It addresses the critical need for accessible and affordable mental health support, especially in regions facing a shortage of therapists or where stigma surrounds seeking help. Our AI-powered therapist removes these barriers, offering a safe and judgment-free space for anyone to talk, anytime, anywhere.</a:t>
            </a:r>
            <a:endParaRPr lang="en-US" sz="2100" dirty="0">
              <a:cs typeface="Calibri"/>
            </a:endParaRPr>
          </a:p>
          <a:p>
            <a:r>
              <a:rPr lang="en-US" sz="2200" b="1" i="1" dirty="0"/>
              <a:t>Empowering individuals</a:t>
            </a:r>
            <a:r>
              <a:rPr lang="en-US" sz="2200" dirty="0"/>
              <a:t>: </a:t>
            </a:r>
            <a:r>
              <a:rPr lang="en-US" sz="2100" dirty="0"/>
              <a:t>Instead of passively relying on medication, the chatbot actively equips users with tools for self-improvement. By building positive habits, practicing gratitude, and engaging in therapeutic dialogues, individuals gain agency over their mental well-being and develop lasting coping mechanisms.</a:t>
            </a:r>
            <a:endParaRPr lang="en-US" sz="2100" dirty="0">
              <a:cs typeface="Calibri"/>
            </a:endParaRPr>
          </a:p>
          <a:p>
            <a:r>
              <a:rPr lang="en-US" sz="2200" b="1" i="1" dirty="0"/>
              <a:t>Combatting Stigma</a:t>
            </a:r>
            <a:r>
              <a:rPr lang="en-US" sz="2200" dirty="0"/>
              <a:t>: </a:t>
            </a:r>
            <a:r>
              <a:rPr lang="en-US" sz="2100" dirty="0"/>
              <a:t>By normalizing open conversations about mental health, the project combats the stigma surrounding it. Through its user-friendly platform, it encourages dialogue and demystifies therapy, paving the way for a more compassionate and understanding society.</a:t>
            </a:r>
            <a:endParaRPr lang="en-US" sz="2100" dirty="0">
              <a:cs typeface="Calibri"/>
            </a:endParaRPr>
          </a:p>
          <a:p>
            <a:r>
              <a:rPr lang="en-US" sz="2200" b="1" i="1" dirty="0"/>
              <a:t>Promoting preventative care</a:t>
            </a:r>
            <a:r>
              <a:rPr lang="en-US" sz="2200" dirty="0"/>
              <a:t>: </a:t>
            </a:r>
            <a:r>
              <a:rPr lang="en-US" sz="2100" dirty="0"/>
              <a:t>Our proactive approach helps individuals address mental health concerns early on, preventing escalation and fostering overall well-being.</a:t>
            </a:r>
            <a:endParaRPr lang="en-US" sz="2100" dirty="0">
              <a:cs typeface="Calibri"/>
            </a:endParaRPr>
          </a:p>
          <a:p>
            <a:r>
              <a:rPr lang="en-US" sz="2100" dirty="0"/>
              <a:t>In essence, this project breaks down barriers, empowers individuals, and paves the way for a healthier, happier future for all. It's a beacon of hope in a world struggling with mental health challenges, offering a transformative and accessible solution for countless individuals.</a:t>
            </a:r>
            <a:endParaRPr lang="en-US" sz="2100" dirty="0">
              <a:cs typeface="Calibri"/>
            </a:endParaRPr>
          </a:p>
          <a:p>
            <a:endParaRPr lang="en-IN" dirty="0"/>
          </a:p>
        </p:txBody>
      </p:sp>
    </p:spTree>
    <p:extLst>
      <p:ext uri="{BB962C8B-B14F-4D97-AF65-F5344CB8AC3E}">
        <p14:creationId xmlns:p14="http://schemas.microsoft.com/office/powerpoint/2010/main" xmlns="" val="3333619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32629" y="175939"/>
            <a:ext cx="11592560" cy="6324808"/>
          </a:xfrm>
          <a:prstGeom prst="rect">
            <a:avLst/>
          </a:prstGeom>
          <a:noFill/>
        </p:spPr>
        <p:txBody>
          <a:bodyPr wrap="square" rtlCol="0">
            <a:spAutoFit/>
          </a:bodyPr>
          <a:lstStyle/>
          <a:p>
            <a:r>
              <a:rPr lang="en-US" sz="2000" b="1" i="1" dirty="0"/>
              <a:t>Nature of Software:</a:t>
            </a:r>
          </a:p>
          <a:p>
            <a:endParaRPr lang="en-US" sz="300" b="1" i="1" dirty="0"/>
          </a:p>
          <a:p>
            <a:r>
              <a:rPr lang="en-US" sz="1900" b="1" i="1" dirty="0"/>
              <a:t>Type</a:t>
            </a:r>
            <a:r>
              <a:rPr lang="en-US" sz="1900" u="sng" dirty="0"/>
              <a:t>:</a:t>
            </a:r>
            <a:r>
              <a:rPr lang="en-US" sz="1900" dirty="0"/>
              <a:t> Mobile Application (Android)</a:t>
            </a:r>
          </a:p>
          <a:p>
            <a:r>
              <a:rPr lang="en-US" sz="1900" b="1" i="1" dirty="0"/>
              <a:t>Category:</a:t>
            </a:r>
            <a:r>
              <a:rPr lang="en-US" sz="1900" dirty="0"/>
              <a:t> Healthcare, Mental Health</a:t>
            </a:r>
          </a:p>
          <a:p>
            <a:r>
              <a:rPr lang="en-US" sz="1900" b="1" i="1" dirty="0"/>
              <a:t>Features:</a:t>
            </a:r>
            <a:r>
              <a:rPr lang="en-US" sz="1900" dirty="0"/>
              <a:t> </a:t>
            </a:r>
            <a:r>
              <a:rPr lang="en-US" sz="1900" dirty="0" err="1"/>
              <a:t>Chatbot</a:t>
            </a:r>
            <a:r>
              <a:rPr lang="en-US" sz="1900" dirty="0"/>
              <a:t>- based diagnosis, personalized app content, self-help tools, </a:t>
            </a:r>
            <a:r>
              <a:rPr lang="en-US" sz="1900" dirty="0" err="1"/>
              <a:t>moodtracking</a:t>
            </a:r>
            <a:r>
              <a:rPr lang="en-US" sz="1900" dirty="0"/>
              <a:t>, journaling, </a:t>
            </a:r>
            <a:r>
              <a:rPr lang="en-US" sz="1900" dirty="0" err="1"/>
              <a:t>emergrncy</a:t>
            </a:r>
            <a:r>
              <a:rPr lang="en-US" sz="1900" dirty="0"/>
              <a:t> resources</a:t>
            </a:r>
          </a:p>
          <a:p>
            <a:r>
              <a:rPr lang="en-US" sz="2000" b="1" i="1" dirty="0"/>
              <a:t>Software Process Model:</a:t>
            </a:r>
          </a:p>
          <a:p>
            <a:r>
              <a:rPr lang="en-US" sz="1900" dirty="0"/>
              <a:t>Considering the project's nature and size </a:t>
            </a:r>
            <a:r>
              <a:rPr lang="en-US" sz="1900" dirty="0" err="1"/>
              <a:t>Kanban</a:t>
            </a:r>
            <a:r>
              <a:rPr lang="en-US" sz="1900" dirty="0"/>
              <a:t> model is well-suited. This allows for iterative development, continuous feedback, and flexibility to adapt to changing needs.</a:t>
            </a:r>
          </a:p>
          <a:p>
            <a:r>
              <a:rPr lang="en-US" sz="2000" b="1" i="1" dirty="0"/>
              <a:t>Risks: </a:t>
            </a:r>
          </a:p>
          <a:p>
            <a:r>
              <a:rPr lang="en-US" sz="1900" dirty="0"/>
              <a:t>Privacy concerns</a:t>
            </a:r>
          </a:p>
          <a:p>
            <a:r>
              <a:rPr lang="en-US" sz="1900" dirty="0"/>
              <a:t>Time Management</a:t>
            </a:r>
          </a:p>
          <a:p>
            <a:r>
              <a:rPr lang="en-IN" sz="1900" dirty="0"/>
              <a:t>Misdiagnosis and Misdirection</a:t>
            </a:r>
          </a:p>
          <a:p>
            <a:r>
              <a:rPr lang="en-IN" sz="1900" dirty="0"/>
              <a:t>Natural Language Processing (NLP) Limitations</a:t>
            </a:r>
          </a:p>
          <a:p>
            <a:r>
              <a:rPr lang="en-IN" sz="1900" dirty="0"/>
              <a:t>Updating Functionalities</a:t>
            </a:r>
          </a:p>
          <a:p>
            <a:r>
              <a:rPr lang="en-IN" sz="2000" b="1" i="1" dirty="0"/>
              <a:t>Risk Mitigation:</a:t>
            </a:r>
            <a:endParaRPr lang="en-US" sz="2000" b="1" i="1" dirty="0"/>
          </a:p>
          <a:p>
            <a:r>
              <a:rPr lang="en-US" sz="1900" dirty="0"/>
              <a:t>Involving mental health professionals</a:t>
            </a:r>
          </a:p>
          <a:p>
            <a:r>
              <a:rPr lang="en-US" sz="1900" dirty="0"/>
              <a:t>Encryption and Decryption</a:t>
            </a:r>
          </a:p>
          <a:p>
            <a:r>
              <a:rPr lang="en-US" sz="1900" dirty="0"/>
              <a:t>Testing </a:t>
            </a:r>
            <a:r>
              <a:rPr lang="en-US" sz="1900" dirty="0" err="1"/>
              <a:t>chatbot</a:t>
            </a:r>
            <a:r>
              <a:rPr lang="en-US" sz="1900" dirty="0"/>
              <a:t> with different models</a:t>
            </a:r>
          </a:p>
          <a:p>
            <a:r>
              <a:rPr lang="en-US" sz="1900" dirty="0"/>
              <a:t>feedback mechanisms</a:t>
            </a:r>
          </a:p>
          <a:p>
            <a:r>
              <a:rPr lang="en-US" b="1" i="1" dirty="0"/>
              <a:t>Cost:</a:t>
            </a:r>
          </a:p>
          <a:p>
            <a:r>
              <a:rPr lang="en-US" sz="1900" dirty="0"/>
              <a:t>Time</a:t>
            </a:r>
          </a:p>
        </p:txBody>
      </p:sp>
    </p:spTree>
    <p:extLst>
      <p:ext uri="{BB962C8B-B14F-4D97-AF65-F5344CB8AC3E}">
        <p14:creationId xmlns:p14="http://schemas.microsoft.com/office/powerpoint/2010/main" xmlns="" val="522992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25414" y="126598"/>
            <a:ext cx="11592560" cy="369332"/>
          </a:xfrm>
          <a:prstGeom prst="rect">
            <a:avLst/>
          </a:prstGeom>
          <a:noFill/>
        </p:spPr>
        <p:txBody>
          <a:bodyPr wrap="square" rtlCol="0">
            <a:spAutoFit/>
          </a:bodyPr>
          <a:lstStyle/>
          <a:p>
            <a:pPr algn="ctr"/>
            <a:r>
              <a:rPr lang="en-IN" b="1" dirty="0"/>
              <a:t>LITERATURE REVIEW</a:t>
            </a:r>
          </a:p>
        </p:txBody>
      </p:sp>
      <p:graphicFrame>
        <p:nvGraphicFramePr>
          <p:cNvPr id="7" name="Table 6"/>
          <p:cNvGraphicFramePr>
            <a:graphicFrameLocks noGrp="1"/>
          </p:cNvGraphicFramePr>
          <p:nvPr>
            <p:extLst>
              <p:ext uri="{D42A27DB-BD31-4B8C-83A1-F6EECF244321}">
                <p14:modId xmlns:p14="http://schemas.microsoft.com/office/powerpoint/2010/main" xmlns="" val="3547291559"/>
              </p:ext>
            </p:extLst>
          </p:nvPr>
        </p:nvGraphicFramePr>
        <p:xfrm>
          <a:off x="225414" y="495930"/>
          <a:ext cx="11747028" cy="6045270"/>
        </p:xfrm>
        <a:graphic>
          <a:graphicData uri="http://schemas.openxmlformats.org/drawingml/2006/table">
            <a:tbl>
              <a:tblPr firstRow="1" bandRow="1">
                <a:tableStyleId>{7DF18680-E054-41AD-8BC1-D1AEF772440D}</a:tableStyleId>
              </a:tblPr>
              <a:tblGrid>
                <a:gridCol w="642491">
                  <a:extLst>
                    <a:ext uri="{9D8B030D-6E8A-4147-A177-3AD203B41FA5}">
                      <a16:colId xmlns:a16="http://schemas.microsoft.com/office/drawing/2014/main" xmlns="" val="20000"/>
                    </a:ext>
                  </a:extLst>
                </a:gridCol>
                <a:gridCol w="2158529">
                  <a:extLst>
                    <a:ext uri="{9D8B030D-6E8A-4147-A177-3AD203B41FA5}">
                      <a16:colId xmlns:a16="http://schemas.microsoft.com/office/drawing/2014/main" xmlns="" val="20001"/>
                    </a:ext>
                  </a:extLst>
                </a:gridCol>
                <a:gridCol w="2233420">
                  <a:extLst>
                    <a:ext uri="{9D8B030D-6E8A-4147-A177-3AD203B41FA5}">
                      <a16:colId xmlns:a16="http://schemas.microsoft.com/office/drawing/2014/main" xmlns="" val="20002"/>
                    </a:ext>
                  </a:extLst>
                </a:gridCol>
                <a:gridCol w="1678147">
                  <a:extLst>
                    <a:ext uri="{9D8B030D-6E8A-4147-A177-3AD203B41FA5}">
                      <a16:colId xmlns:a16="http://schemas.microsoft.com/office/drawing/2014/main" xmlns="" val="20003"/>
                    </a:ext>
                  </a:extLst>
                </a:gridCol>
                <a:gridCol w="1105621">
                  <a:extLst>
                    <a:ext uri="{9D8B030D-6E8A-4147-A177-3AD203B41FA5}">
                      <a16:colId xmlns:a16="http://schemas.microsoft.com/office/drawing/2014/main" xmlns="" val="20004"/>
                    </a:ext>
                  </a:extLst>
                </a:gridCol>
                <a:gridCol w="2177512">
                  <a:extLst>
                    <a:ext uri="{9D8B030D-6E8A-4147-A177-3AD203B41FA5}">
                      <a16:colId xmlns:a16="http://schemas.microsoft.com/office/drawing/2014/main" xmlns="" val="20005"/>
                    </a:ext>
                  </a:extLst>
                </a:gridCol>
                <a:gridCol w="1751308">
                  <a:extLst>
                    <a:ext uri="{9D8B030D-6E8A-4147-A177-3AD203B41FA5}">
                      <a16:colId xmlns:a16="http://schemas.microsoft.com/office/drawing/2014/main" xmlns="" val="20006"/>
                    </a:ext>
                  </a:extLst>
                </a:gridCol>
              </a:tblGrid>
              <a:tr h="467430">
                <a:tc>
                  <a:txBody>
                    <a:bodyPr/>
                    <a:lstStyle/>
                    <a:p>
                      <a:r>
                        <a:rPr lang="en-IN" sz="1800" dirty="0">
                          <a:solidFill>
                            <a:schemeClr val="bg1"/>
                          </a:solidFill>
                        </a:rPr>
                        <a:t>S.No</a:t>
                      </a:r>
                    </a:p>
                  </a:txBody>
                  <a:tcPr/>
                </a:tc>
                <a:tc>
                  <a:txBody>
                    <a:bodyPr/>
                    <a:lstStyle/>
                    <a:p>
                      <a:r>
                        <a:rPr lang="en-IN" sz="1800" dirty="0">
                          <a:solidFill>
                            <a:schemeClr val="bg1"/>
                          </a:solidFill>
                        </a:rPr>
                        <a:t>Title/Authors</a:t>
                      </a:r>
                    </a:p>
                  </a:txBody>
                  <a:tcPr/>
                </a:tc>
                <a:tc>
                  <a:txBody>
                    <a:bodyPr/>
                    <a:lstStyle/>
                    <a:p>
                      <a:r>
                        <a:rPr lang="en-IN" dirty="0"/>
                        <a:t>Chatbot Function</a:t>
                      </a:r>
                    </a:p>
                  </a:txBody>
                  <a:tcPr/>
                </a:tc>
                <a:tc>
                  <a:txBody>
                    <a:bodyPr/>
                    <a:lstStyle/>
                    <a:p>
                      <a:r>
                        <a:rPr lang="en-IN" dirty="0"/>
                        <a:t>Techniques</a:t>
                      </a:r>
                    </a:p>
                  </a:txBody>
                  <a:tcPr/>
                </a:tc>
                <a:tc>
                  <a:txBody>
                    <a:bodyPr/>
                    <a:lstStyle/>
                    <a:p>
                      <a:r>
                        <a:rPr lang="en-IN" dirty="0"/>
                        <a:t>Accuracy</a:t>
                      </a:r>
                    </a:p>
                  </a:txBody>
                  <a:tcPr/>
                </a:tc>
                <a:tc>
                  <a:txBody>
                    <a:bodyPr/>
                    <a:lstStyle/>
                    <a:p>
                      <a:r>
                        <a:rPr lang="en-IN" dirty="0"/>
                        <a:t>Future Scopes</a:t>
                      </a:r>
                    </a:p>
                  </a:txBody>
                  <a:tcPr/>
                </a:tc>
                <a:tc>
                  <a:txBody>
                    <a:bodyPr/>
                    <a:lstStyle/>
                    <a:p>
                      <a:r>
                        <a:rPr lang="en-IN" dirty="0"/>
                        <a:t>Drawbacks</a:t>
                      </a:r>
                    </a:p>
                  </a:txBody>
                  <a:tcPr/>
                </a:tc>
                <a:extLst>
                  <a:ext uri="{0D108BD9-81ED-4DB2-BD59-A6C34878D82A}">
                    <a16:rowId xmlns:a16="http://schemas.microsoft.com/office/drawing/2014/main" xmlns="" val="10000"/>
                  </a:ext>
                </a:extLst>
              </a:tr>
              <a:tr h="710326">
                <a:tc>
                  <a:txBody>
                    <a:bodyPr/>
                    <a:lstStyle/>
                    <a:p>
                      <a:r>
                        <a:rPr lang="en-IN" dirty="0"/>
                        <a:t>1</a:t>
                      </a:r>
                    </a:p>
                  </a:txBody>
                  <a:tcPr/>
                </a:tc>
                <a:tc>
                  <a:txBody>
                    <a:bodyPr/>
                    <a:lstStyle/>
                    <a:p>
                      <a:r>
                        <a:rPr lang="en-US" dirty="0"/>
                        <a:t>Diagnosing Mental Health Patient While Maintaining Anonymity</a:t>
                      </a:r>
                      <a:endParaRPr lang="en-IN" dirty="0"/>
                    </a:p>
                  </a:txBody>
                  <a:tcPr/>
                </a:tc>
                <a:tc>
                  <a:txBody>
                    <a:bodyPr/>
                    <a:lstStyle/>
                    <a:p>
                      <a:r>
                        <a:rPr lang="en-IN" dirty="0"/>
                        <a:t>Diagnose mental health</a:t>
                      </a:r>
                    </a:p>
                  </a:txBody>
                  <a:tcPr/>
                </a:tc>
                <a:tc>
                  <a:txBody>
                    <a:bodyPr/>
                    <a:lstStyle/>
                    <a:p>
                      <a:r>
                        <a:rPr lang="en-IN" dirty="0"/>
                        <a:t>Random Tree, CNN</a:t>
                      </a:r>
                    </a:p>
                  </a:txBody>
                  <a:tcPr/>
                </a:tc>
                <a:tc>
                  <a:txBody>
                    <a:bodyPr/>
                    <a:lstStyle/>
                    <a:p>
                      <a:r>
                        <a:rPr lang="en-IN" dirty="0"/>
                        <a:t>0.90 (RF), 0.91 (CNN)</a:t>
                      </a:r>
                    </a:p>
                    <a:p>
                      <a:endParaRPr lang="en-IN" dirty="0"/>
                    </a:p>
                  </a:txBody>
                  <a:tcPr/>
                </a:tc>
                <a:tc>
                  <a:txBody>
                    <a:bodyPr/>
                    <a:lstStyle/>
                    <a:p>
                      <a:r>
                        <a:rPr lang="en-IN" dirty="0"/>
                        <a:t>Video/audio analysis, larger dataset</a:t>
                      </a:r>
                    </a:p>
                  </a:txBody>
                  <a:tcPr/>
                </a:tc>
                <a:tc>
                  <a:txBody>
                    <a:bodyPr/>
                    <a:lstStyle/>
                    <a:p>
                      <a:r>
                        <a:rPr lang="en-IN" dirty="0"/>
                        <a:t>Requires large datasets, privacy concerns</a:t>
                      </a:r>
                    </a:p>
                  </a:txBody>
                  <a:tcPr/>
                </a:tc>
                <a:extLst>
                  <a:ext uri="{0D108BD9-81ED-4DB2-BD59-A6C34878D82A}">
                    <a16:rowId xmlns:a16="http://schemas.microsoft.com/office/drawing/2014/main" xmlns="" val="10001"/>
                  </a:ext>
                </a:extLst>
              </a:tr>
              <a:tr h="710326">
                <a:tc>
                  <a:txBody>
                    <a:bodyPr/>
                    <a:lstStyle/>
                    <a:p>
                      <a:r>
                        <a:rPr lang="en-IN" dirty="0"/>
                        <a:t>2</a:t>
                      </a:r>
                    </a:p>
                  </a:txBody>
                  <a:tcPr/>
                </a:tc>
                <a:tc>
                  <a:txBody>
                    <a:bodyPr/>
                    <a:lstStyle/>
                    <a:p>
                      <a:r>
                        <a:rPr lang="en-US" dirty="0" err="1"/>
                        <a:t>CareBot</a:t>
                      </a:r>
                      <a:r>
                        <a:rPr lang="en-US" dirty="0"/>
                        <a:t>: A Mental Health </a:t>
                      </a:r>
                      <a:r>
                        <a:rPr lang="en-US" dirty="0" err="1"/>
                        <a:t>ChatBot</a:t>
                      </a:r>
                      <a:endParaRPr lang="en-IN" dirty="0"/>
                    </a:p>
                  </a:txBody>
                  <a:tcPr/>
                </a:tc>
                <a:tc>
                  <a:txBody>
                    <a:bodyPr/>
                    <a:lstStyle/>
                    <a:p>
                      <a:r>
                        <a:rPr lang="en-IN" sz="1800" b="0" i="0" kern="1200" dirty="0">
                          <a:solidFill>
                            <a:schemeClr val="dk1"/>
                          </a:solidFill>
                          <a:effectLst/>
                          <a:latin typeface="+mn-lt"/>
                          <a:ea typeface="+mn-ea"/>
                          <a:cs typeface="+mn-cs"/>
                        </a:rPr>
                        <a:t>Mental health support</a:t>
                      </a:r>
                      <a:endParaRPr lang="en-IN" dirty="0"/>
                    </a:p>
                  </a:txBody>
                  <a:tcPr/>
                </a:tc>
                <a:tc>
                  <a:txBody>
                    <a:bodyPr/>
                    <a:lstStyle/>
                    <a:p>
                      <a:r>
                        <a:rPr lang="en-IN" sz="1800" b="0" i="0" kern="1200" dirty="0">
                          <a:solidFill>
                            <a:schemeClr val="dk1"/>
                          </a:solidFill>
                          <a:effectLst/>
                          <a:latin typeface="+mn-lt"/>
                          <a:ea typeface="+mn-ea"/>
                          <a:cs typeface="+mn-cs"/>
                        </a:rPr>
                        <a:t>Surveys, questionnaires, NLP</a:t>
                      </a:r>
                      <a:endParaRPr lang="en-IN" dirty="0"/>
                    </a:p>
                  </a:txBody>
                  <a:tcPr/>
                </a:tc>
                <a:tc>
                  <a:txBody>
                    <a:bodyPr/>
                    <a:lstStyle/>
                    <a:p>
                      <a:r>
                        <a:rPr lang="en-IN" dirty="0"/>
                        <a:t>Perplexity-based evaluation</a:t>
                      </a:r>
                    </a:p>
                  </a:txBody>
                  <a:tcPr/>
                </a:tc>
                <a:tc>
                  <a:txBody>
                    <a:bodyPr/>
                    <a:lstStyle/>
                    <a:p>
                      <a:r>
                        <a:rPr lang="en-IN" dirty="0"/>
                        <a:t>Virtual therapist, text-to-speech</a:t>
                      </a:r>
                    </a:p>
                  </a:txBody>
                  <a:tcPr/>
                </a:tc>
                <a:tc>
                  <a:txBody>
                    <a:bodyPr/>
                    <a:lstStyle/>
                    <a:p>
                      <a:r>
                        <a:rPr lang="en-US" dirty="0"/>
                        <a:t>Limited scope, may not be suitable for severe mental health issues</a:t>
                      </a:r>
                      <a:endParaRPr lang="en-IN" dirty="0"/>
                    </a:p>
                  </a:txBody>
                  <a:tcPr/>
                </a:tc>
                <a:extLst>
                  <a:ext uri="{0D108BD9-81ED-4DB2-BD59-A6C34878D82A}">
                    <a16:rowId xmlns:a16="http://schemas.microsoft.com/office/drawing/2014/main" xmlns="" val="10002"/>
                  </a:ext>
                </a:extLst>
              </a:tr>
              <a:tr h="710326">
                <a:tc>
                  <a:txBody>
                    <a:bodyPr/>
                    <a:lstStyle/>
                    <a:p>
                      <a:r>
                        <a:rPr lang="en-IN" dirty="0"/>
                        <a:t>3</a:t>
                      </a:r>
                    </a:p>
                  </a:txBody>
                  <a:tcPr/>
                </a:tc>
                <a:tc>
                  <a:txBody>
                    <a:bodyPr/>
                    <a:lstStyle/>
                    <a:p>
                      <a:r>
                        <a:rPr lang="en-US" dirty="0"/>
                        <a:t>A Proposed </a:t>
                      </a:r>
                      <a:r>
                        <a:rPr lang="en-US" dirty="0" err="1"/>
                        <a:t>Chatbot</a:t>
                      </a:r>
                      <a:r>
                        <a:rPr lang="en-US" dirty="0"/>
                        <a:t> </a:t>
                      </a:r>
                      <a:r>
                        <a:rPr lang="en-US" dirty="0" err="1"/>
                        <a:t>Psykh</a:t>
                      </a:r>
                      <a:r>
                        <a:rPr lang="en-US" dirty="0"/>
                        <a:t> Your Personal Therapist and Stress Buster</a:t>
                      </a:r>
                      <a:endParaRPr lang="en-IN" dirty="0"/>
                    </a:p>
                  </a:txBody>
                  <a:tcPr/>
                </a:tc>
                <a:tc>
                  <a:txBody>
                    <a:bodyPr/>
                    <a:lstStyle/>
                    <a:p>
                      <a:r>
                        <a:rPr lang="en-IN" dirty="0"/>
                        <a:t>Stress analysis, therapy</a:t>
                      </a:r>
                    </a:p>
                  </a:txBody>
                  <a:tcPr/>
                </a:tc>
                <a:tc>
                  <a:txBody>
                    <a:bodyPr/>
                    <a:lstStyle/>
                    <a:p>
                      <a:r>
                        <a:rPr lang="en-US" dirty="0" err="1"/>
                        <a:t>Mindbody</a:t>
                      </a:r>
                      <a:r>
                        <a:rPr lang="en-US" dirty="0"/>
                        <a:t> therapies, sliding window technique</a:t>
                      </a:r>
                      <a:endParaRPr lang="en-IN" dirty="0"/>
                    </a:p>
                  </a:txBody>
                  <a:tcPr/>
                </a:tc>
                <a:tc>
                  <a:txBody>
                    <a:bodyPr/>
                    <a:lstStyle/>
                    <a:p>
                      <a:endParaRPr lang="en-IN"/>
                    </a:p>
                  </a:txBody>
                  <a:tcPr/>
                </a:tc>
                <a:tc>
                  <a:txBody>
                    <a:bodyPr/>
                    <a:lstStyle/>
                    <a:p>
                      <a:r>
                        <a:rPr lang="en-IN" dirty="0"/>
                        <a:t>Multilingual support, biometrics, gesture analysis</a:t>
                      </a:r>
                    </a:p>
                  </a:txBody>
                  <a:tcPr/>
                </a:tc>
                <a:tc>
                  <a:txBody>
                    <a:bodyPr/>
                    <a:lstStyle/>
                    <a:p>
                      <a:r>
                        <a:rPr lang="en-US" dirty="0"/>
                        <a:t>Limited clinical validation, unclear effectiveness</a:t>
                      </a:r>
                      <a:endParaRPr lang="en-IN" dirty="0"/>
                    </a:p>
                  </a:txBody>
                  <a:tcPr/>
                </a:tc>
                <a:extLst>
                  <a:ext uri="{0D108BD9-81ED-4DB2-BD59-A6C34878D82A}">
                    <a16:rowId xmlns:a16="http://schemas.microsoft.com/office/drawing/2014/main" xmlns="" val="10003"/>
                  </a:ext>
                </a:extLst>
              </a:tr>
              <a:tr h="710326">
                <a:tc>
                  <a:txBody>
                    <a:bodyPr/>
                    <a:lstStyle/>
                    <a:p>
                      <a:r>
                        <a:rPr lang="en-IN" dirty="0"/>
                        <a:t>4</a:t>
                      </a:r>
                    </a:p>
                  </a:txBody>
                  <a:tcPr/>
                </a:tc>
                <a:tc>
                  <a:txBody>
                    <a:bodyPr/>
                    <a:lstStyle/>
                    <a:p>
                      <a:r>
                        <a:rPr lang="en-US" dirty="0"/>
                        <a:t>Therapy </a:t>
                      </a:r>
                      <a:r>
                        <a:rPr lang="en-US" dirty="0" err="1"/>
                        <a:t>Chatbot</a:t>
                      </a:r>
                      <a:r>
                        <a:rPr lang="en-US" dirty="0"/>
                        <a:t> Powered by Artificial Intelligence</a:t>
                      </a:r>
                      <a:endParaRPr lang="en-IN" dirty="0"/>
                    </a:p>
                  </a:txBody>
                  <a:tcPr/>
                </a:tc>
                <a:tc>
                  <a:txBody>
                    <a:bodyPr/>
                    <a:lstStyle/>
                    <a:p>
                      <a:r>
                        <a:rPr lang="en-IN" dirty="0"/>
                        <a:t>Depression detection, CBT therapy</a:t>
                      </a:r>
                    </a:p>
                  </a:txBody>
                  <a:tcPr/>
                </a:tc>
                <a:tc>
                  <a:txBody>
                    <a:bodyPr/>
                    <a:lstStyle/>
                    <a:p>
                      <a:r>
                        <a:rPr lang="en-IN" dirty="0"/>
                        <a:t>CNN</a:t>
                      </a:r>
                    </a:p>
                  </a:txBody>
                  <a:tcPr/>
                </a:tc>
                <a:tc>
                  <a:txBody>
                    <a:bodyPr/>
                    <a:lstStyle/>
                    <a:p>
                      <a:r>
                        <a:rPr lang="en-IN" dirty="0"/>
                        <a:t>76.30% (emotion classification)</a:t>
                      </a:r>
                    </a:p>
                  </a:txBody>
                  <a:tcPr/>
                </a:tc>
                <a:tc>
                  <a:txBody>
                    <a:bodyPr/>
                    <a:lstStyle/>
                    <a:p>
                      <a:r>
                        <a:rPr lang="en-IN" dirty="0"/>
                        <a:t>Facial/text/voice emotion recognition</a:t>
                      </a:r>
                    </a:p>
                  </a:txBody>
                  <a:tcPr/>
                </a:tc>
                <a:tc>
                  <a:txBody>
                    <a:bodyPr/>
                    <a:lstStyle/>
                    <a:p>
                      <a:r>
                        <a:rPr lang="en-IN" dirty="0"/>
                        <a:t>Relies on accurate emotion recognition, potential for bias</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49178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25414" y="126598"/>
            <a:ext cx="11592560" cy="369332"/>
          </a:xfrm>
          <a:prstGeom prst="rect">
            <a:avLst/>
          </a:prstGeom>
          <a:noFill/>
        </p:spPr>
        <p:txBody>
          <a:bodyPr wrap="square" rtlCol="0">
            <a:spAutoFit/>
          </a:bodyPr>
          <a:lstStyle/>
          <a:p>
            <a:pPr algn="ctr"/>
            <a:r>
              <a:rPr lang="en-IN" b="1" dirty="0"/>
              <a:t>LITERATURE REVIEW</a:t>
            </a:r>
          </a:p>
        </p:txBody>
      </p:sp>
      <p:graphicFrame>
        <p:nvGraphicFramePr>
          <p:cNvPr id="7" name="Table 6"/>
          <p:cNvGraphicFramePr>
            <a:graphicFrameLocks noGrp="1"/>
          </p:cNvGraphicFramePr>
          <p:nvPr>
            <p:extLst>
              <p:ext uri="{D42A27DB-BD31-4B8C-83A1-F6EECF244321}">
                <p14:modId xmlns:p14="http://schemas.microsoft.com/office/powerpoint/2010/main" xmlns="" val="671243072"/>
              </p:ext>
            </p:extLst>
          </p:nvPr>
        </p:nvGraphicFramePr>
        <p:xfrm>
          <a:off x="225414" y="532882"/>
          <a:ext cx="11850870" cy="5577840"/>
        </p:xfrm>
        <a:graphic>
          <a:graphicData uri="http://schemas.openxmlformats.org/drawingml/2006/table">
            <a:tbl>
              <a:tblPr firstRow="1" bandRow="1">
                <a:tableStyleId>{7DF18680-E054-41AD-8BC1-D1AEF772440D}</a:tableStyleId>
              </a:tblPr>
              <a:tblGrid>
                <a:gridCol w="676593">
                  <a:extLst>
                    <a:ext uri="{9D8B030D-6E8A-4147-A177-3AD203B41FA5}">
                      <a16:colId xmlns:a16="http://schemas.microsoft.com/office/drawing/2014/main" xmlns="" val="20000"/>
                    </a:ext>
                  </a:extLst>
                </a:gridCol>
                <a:gridCol w="2425484">
                  <a:extLst>
                    <a:ext uri="{9D8B030D-6E8A-4147-A177-3AD203B41FA5}">
                      <a16:colId xmlns:a16="http://schemas.microsoft.com/office/drawing/2014/main" xmlns="" val="20001"/>
                    </a:ext>
                  </a:extLst>
                </a:gridCol>
                <a:gridCol w="2045777">
                  <a:extLst>
                    <a:ext uri="{9D8B030D-6E8A-4147-A177-3AD203B41FA5}">
                      <a16:colId xmlns:a16="http://schemas.microsoft.com/office/drawing/2014/main" xmlns="" val="20002"/>
                    </a:ext>
                  </a:extLst>
                </a:gridCol>
                <a:gridCol w="1774556">
                  <a:extLst>
                    <a:ext uri="{9D8B030D-6E8A-4147-A177-3AD203B41FA5}">
                      <a16:colId xmlns:a16="http://schemas.microsoft.com/office/drawing/2014/main" xmlns="" val="20003"/>
                    </a:ext>
                  </a:extLst>
                </a:gridCol>
                <a:gridCol w="1193369">
                  <a:extLst>
                    <a:ext uri="{9D8B030D-6E8A-4147-A177-3AD203B41FA5}">
                      <a16:colId xmlns:a16="http://schemas.microsoft.com/office/drawing/2014/main" xmlns="" val="20004"/>
                    </a:ext>
                  </a:extLst>
                </a:gridCol>
                <a:gridCol w="1472339">
                  <a:extLst>
                    <a:ext uri="{9D8B030D-6E8A-4147-A177-3AD203B41FA5}">
                      <a16:colId xmlns:a16="http://schemas.microsoft.com/office/drawing/2014/main" xmlns="" val="20005"/>
                    </a:ext>
                  </a:extLst>
                </a:gridCol>
                <a:gridCol w="2262752">
                  <a:extLst>
                    <a:ext uri="{9D8B030D-6E8A-4147-A177-3AD203B41FA5}">
                      <a16:colId xmlns:a16="http://schemas.microsoft.com/office/drawing/2014/main" xmlns="" val="20006"/>
                    </a:ext>
                  </a:extLst>
                </a:gridCol>
              </a:tblGrid>
              <a:tr h="467430">
                <a:tc>
                  <a:txBody>
                    <a:bodyPr/>
                    <a:lstStyle/>
                    <a:p>
                      <a:r>
                        <a:rPr lang="en-IN" sz="1800" dirty="0">
                          <a:solidFill>
                            <a:schemeClr val="bg1"/>
                          </a:solidFill>
                        </a:rPr>
                        <a:t>S.No</a:t>
                      </a:r>
                    </a:p>
                  </a:txBody>
                  <a:tcPr/>
                </a:tc>
                <a:tc>
                  <a:txBody>
                    <a:bodyPr/>
                    <a:lstStyle/>
                    <a:p>
                      <a:r>
                        <a:rPr lang="en-IN" sz="1800" dirty="0">
                          <a:solidFill>
                            <a:schemeClr val="bg1"/>
                          </a:solidFill>
                        </a:rPr>
                        <a:t>Title/Authors</a:t>
                      </a:r>
                    </a:p>
                  </a:txBody>
                  <a:tcPr/>
                </a:tc>
                <a:tc>
                  <a:txBody>
                    <a:bodyPr/>
                    <a:lstStyle/>
                    <a:p>
                      <a:r>
                        <a:rPr lang="en-IN" dirty="0"/>
                        <a:t>Chatbot Function</a:t>
                      </a:r>
                    </a:p>
                  </a:txBody>
                  <a:tcPr/>
                </a:tc>
                <a:tc>
                  <a:txBody>
                    <a:bodyPr/>
                    <a:lstStyle/>
                    <a:p>
                      <a:r>
                        <a:rPr lang="en-IN" dirty="0"/>
                        <a:t>Techniques</a:t>
                      </a:r>
                    </a:p>
                  </a:txBody>
                  <a:tcPr/>
                </a:tc>
                <a:tc>
                  <a:txBody>
                    <a:bodyPr/>
                    <a:lstStyle/>
                    <a:p>
                      <a:r>
                        <a:rPr lang="en-IN" dirty="0"/>
                        <a:t>Accuracy</a:t>
                      </a:r>
                    </a:p>
                  </a:txBody>
                  <a:tcPr/>
                </a:tc>
                <a:tc>
                  <a:txBody>
                    <a:bodyPr/>
                    <a:lstStyle/>
                    <a:p>
                      <a:r>
                        <a:rPr lang="en-IN" dirty="0"/>
                        <a:t>Future Scopes</a:t>
                      </a:r>
                    </a:p>
                  </a:txBody>
                  <a:tcPr/>
                </a:tc>
                <a:tc>
                  <a:txBody>
                    <a:bodyPr/>
                    <a:lstStyle/>
                    <a:p>
                      <a:r>
                        <a:rPr lang="en-IN" dirty="0"/>
                        <a:t>Drawbacks</a:t>
                      </a:r>
                    </a:p>
                  </a:txBody>
                  <a:tcPr/>
                </a:tc>
                <a:extLst>
                  <a:ext uri="{0D108BD9-81ED-4DB2-BD59-A6C34878D82A}">
                    <a16:rowId xmlns:a16="http://schemas.microsoft.com/office/drawing/2014/main" xmlns="" val="10000"/>
                  </a:ext>
                </a:extLst>
              </a:tr>
              <a:tr h="710326">
                <a:tc>
                  <a:txBody>
                    <a:bodyPr/>
                    <a:lstStyle/>
                    <a:p>
                      <a:r>
                        <a:rPr lang="en-IN" dirty="0"/>
                        <a:t>5</a:t>
                      </a:r>
                    </a:p>
                  </a:txBody>
                  <a:tcPr/>
                </a:tc>
                <a:tc>
                  <a:txBody>
                    <a:bodyPr/>
                    <a:lstStyle/>
                    <a:p>
                      <a:r>
                        <a:rPr lang="en-US" dirty="0"/>
                        <a:t>Application for Performing Self Care Activities</a:t>
                      </a:r>
                      <a:endParaRPr lang="en-IN" dirty="0"/>
                    </a:p>
                  </a:txBody>
                  <a:tcPr/>
                </a:tc>
                <a:tc>
                  <a:txBody>
                    <a:bodyPr/>
                    <a:lstStyle/>
                    <a:p>
                      <a:r>
                        <a:rPr lang="en-IN" dirty="0"/>
                        <a:t>Self-care activities</a:t>
                      </a:r>
                    </a:p>
                  </a:txBody>
                  <a:tcPr/>
                </a:tc>
                <a:tc>
                  <a:txBody>
                    <a:bodyPr/>
                    <a:lstStyle/>
                    <a:p>
                      <a:r>
                        <a:rPr lang="en-IN" dirty="0"/>
                        <a:t>Chatbot, mindfulness games</a:t>
                      </a:r>
                    </a:p>
                  </a:txBody>
                  <a:tcPr/>
                </a:tc>
                <a:tc>
                  <a:txBody>
                    <a:bodyPr/>
                    <a:lstStyle/>
                    <a:p>
                      <a:endParaRPr lang="en-IN" dirty="0"/>
                    </a:p>
                  </a:txBody>
                  <a:tcPr/>
                </a:tc>
                <a:tc>
                  <a:txBody>
                    <a:bodyPr/>
                    <a:lstStyle/>
                    <a:p>
                      <a:endParaRPr lang="en-IN"/>
                    </a:p>
                  </a:txBody>
                  <a:tcPr/>
                </a:tc>
                <a:tc>
                  <a:txBody>
                    <a:bodyPr/>
                    <a:lstStyle/>
                    <a:p>
                      <a:r>
                        <a:rPr lang="en-US" dirty="0"/>
                        <a:t>Limited functionality, may not address underlying issues</a:t>
                      </a:r>
                      <a:endParaRPr lang="en-IN" dirty="0"/>
                    </a:p>
                  </a:txBody>
                  <a:tcPr/>
                </a:tc>
                <a:extLst>
                  <a:ext uri="{0D108BD9-81ED-4DB2-BD59-A6C34878D82A}">
                    <a16:rowId xmlns:a16="http://schemas.microsoft.com/office/drawing/2014/main" xmlns="" val="10001"/>
                  </a:ext>
                </a:extLst>
              </a:tr>
              <a:tr h="710326">
                <a:tc>
                  <a:txBody>
                    <a:bodyPr/>
                    <a:lstStyle/>
                    <a:p>
                      <a:r>
                        <a:rPr lang="en-IN" dirty="0"/>
                        <a:t>6</a:t>
                      </a:r>
                    </a:p>
                  </a:txBody>
                  <a:tcPr/>
                </a:tc>
                <a:tc>
                  <a:txBody>
                    <a:bodyPr/>
                    <a:lstStyle/>
                    <a:p>
                      <a:r>
                        <a:rPr lang="en-US" dirty="0"/>
                        <a:t>EMPATH.AI: A CONTEXT-AWARE CHATBOT FOR EMOTIONAL DETECTION AND SUPPORT Emotion detection, support</a:t>
                      </a:r>
                      <a:endParaRPr lang="en-IN" dirty="0"/>
                    </a:p>
                  </a:txBody>
                  <a:tcPr/>
                </a:tc>
                <a:tc>
                  <a:txBody>
                    <a:bodyPr/>
                    <a:lstStyle/>
                    <a:p>
                      <a:r>
                        <a:rPr lang="en-IN" dirty="0"/>
                        <a:t>Facial/text/voice emotion recognition</a:t>
                      </a:r>
                    </a:p>
                  </a:txBody>
                  <a:tcPr/>
                </a:tc>
                <a:tc>
                  <a:txBody>
                    <a:bodyPr/>
                    <a:lstStyle/>
                    <a:p>
                      <a:endParaRPr lang="en-IN" dirty="0"/>
                    </a:p>
                  </a:txBody>
                  <a:tcPr/>
                </a:tc>
                <a:tc>
                  <a:txBody>
                    <a:bodyPr/>
                    <a:lstStyle/>
                    <a:p>
                      <a:r>
                        <a:rPr lang="pt-BR" dirty="0"/>
                        <a:t>92%+ (facial), 90%+ (audio), 86%+ (text)</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Multimodal analysis, multilingual support</a:t>
                      </a:r>
                    </a:p>
                    <a:p>
                      <a:endParaRPr lang="en-IN" dirty="0"/>
                    </a:p>
                  </a:txBody>
                  <a:tcPr/>
                </a:tc>
                <a:tc>
                  <a:txBody>
                    <a:bodyPr/>
                    <a:lstStyle/>
                    <a:p>
                      <a:r>
                        <a:rPr lang="en-US" sz="1800" b="0" i="0" kern="1200" dirty="0">
                          <a:solidFill>
                            <a:schemeClr val="dk1"/>
                          </a:solidFill>
                          <a:effectLst/>
                          <a:latin typeface="+mn-lt"/>
                          <a:ea typeface="+mn-ea"/>
                          <a:cs typeface="+mn-cs"/>
                        </a:rPr>
                        <a:t>Privacy concerns, potential for misinterpretation of emotions</a:t>
                      </a:r>
                      <a:endParaRPr lang="en-IN" dirty="0"/>
                    </a:p>
                  </a:txBody>
                  <a:tcPr/>
                </a:tc>
                <a:extLst>
                  <a:ext uri="{0D108BD9-81ED-4DB2-BD59-A6C34878D82A}">
                    <a16:rowId xmlns:a16="http://schemas.microsoft.com/office/drawing/2014/main" xmlns="" val="10002"/>
                  </a:ext>
                </a:extLst>
              </a:tr>
              <a:tr h="710326">
                <a:tc>
                  <a:txBody>
                    <a:bodyPr/>
                    <a:lstStyle/>
                    <a:p>
                      <a:r>
                        <a:rPr lang="en-IN" dirty="0"/>
                        <a:t>7</a:t>
                      </a:r>
                    </a:p>
                  </a:txBody>
                  <a:tcPr/>
                </a:tc>
                <a:tc>
                  <a:txBody>
                    <a:bodyPr/>
                    <a:lstStyle/>
                    <a:p>
                      <a:r>
                        <a:rPr lang="en-US" sz="1800" b="0" i="0" kern="1200" dirty="0">
                          <a:solidFill>
                            <a:schemeClr val="dk1"/>
                          </a:solidFill>
                          <a:effectLst/>
                          <a:latin typeface="+mn-lt"/>
                          <a:ea typeface="+mn-ea"/>
                          <a:cs typeface="+mn-cs"/>
                        </a:rPr>
                        <a:t>Revivify: A Depression Detection and Control System using Tweets and Automated </a:t>
                      </a:r>
                      <a:r>
                        <a:rPr lang="en-US" sz="1800" b="0" i="0" kern="1200" dirty="0" err="1">
                          <a:solidFill>
                            <a:schemeClr val="dk1"/>
                          </a:solidFill>
                          <a:effectLst/>
                          <a:latin typeface="+mn-lt"/>
                          <a:ea typeface="+mn-ea"/>
                          <a:cs typeface="+mn-cs"/>
                        </a:rPr>
                        <a:t>Chatbot</a:t>
                      </a:r>
                      <a:endParaRPr lang="en-IN" dirty="0"/>
                    </a:p>
                  </a:txBody>
                  <a:tcPr/>
                </a:tc>
                <a:tc>
                  <a:txBody>
                    <a:bodyPr/>
                    <a:lstStyle/>
                    <a:p>
                      <a:r>
                        <a:rPr lang="en-IN" sz="1800" b="0" i="0" kern="1200" dirty="0">
                          <a:solidFill>
                            <a:schemeClr val="dk1"/>
                          </a:solidFill>
                          <a:effectLst/>
                          <a:latin typeface="+mn-lt"/>
                          <a:ea typeface="+mn-ea"/>
                          <a:cs typeface="+mn-cs"/>
                        </a:rPr>
                        <a:t>Depression detection, control</a:t>
                      </a:r>
                      <a:endParaRPr lang="en-IN" dirty="0"/>
                    </a:p>
                  </a:txBody>
                  <a:tcPr/>
                </a:tc>
                <a:tc>
                  <a:txBody>
                    <a:bodyPr/>
                    <a:lstStyle/>
                    <a:p>
                      <a:r>
                        <a:rPr lang="en-US" sz="1800" b="0" i="0" kern="1200" dirty="0">
                          <a:solidFill>
                            <a:schemeClr val="dk1"/>
                          </a:solidFill>
                          <a:effectLst/>
                          <a:latin typeface="+mn-lt"/>
                          <a:ea typeface="+mn-ea"/>
                          <a:cs typeface="+mn-cs"/>
                        </a:rPr>
                        <a:t>Feed Forward Neural Networks, Latent </a:t>
                      </a:r>
                      <a:r>
                        <a:rPr lang="en-US" sz="1800" b="0" i="0" kern="1200" dirty="0" err="1">
                          <a:solidFill>
                            <a:schemeClr val="dk1"/>
                          </a:solidFill>
                          <a:effectLst/>
                          <a:latin typeface="+mn-lt"/>
                          <a:ea typeface="+mn-ea"/>
                          <a:cs typeface="+mn-cs"/>
                        </a:rPr>
                        <a:t>Dirichlet</a:t>
                      </a:r>
                      <a:r>
                        <a:rPr lang="en-US" sz="1800" b="0" i="0" kern="1200" dirty="0">
                          <a:solidFill>
                            <a:schemeClr val="dk1"/>
                          </a:solidFill>
                          <a:effectLst/>
                          <a:latin typeface="+mn-lt"/>
                          <a:ea typeface="+mn-ea"/>
                          <a:cs typeface="+mn-cs"/>
                        </a:rPr>
                        <a:t> Allocation, Random Forest Classifier</a:t>
                      </a:r>
                      <a:endParaRPr lang="en-IN" b="1" dirty="0"/>
                    </a:p>
                  </a:txBody>
                  <a:tcPr/>
                </a:tc>
                <a:tc>
                  <a:txBody>
                    <a:bodyPr/>
                    <a:lstStyle/>
                    <a:p>
                      <a:r>
                        <a:rPr lang="en-IN" sz="1800" b="0" i="0" kern="1200" dirty="0">
                          <a:solidFill>
                            <a:schemeClr val="dk1"/>
                          </a:solidFill>
                          <a:effectLst/>
                          <a:latin typeface="+mn-lt"/>
                          <a:ea typeface="+mn-ea"/>
                          <a:cs typeface="+mn-cs"/>
                        </a:rPr>
                        <a:t>97.22% (RF)</a:t>
                      </a:r>
                      <a:endParaRPr lang="en-IN" dirty="0"/>
                    </a:p>
                  </a:txBody>
                  <a:tcPr/>
                </a:tc>
                <a:tc>
                  <a:txBody>
                    <a:bodyPr/>
                    <a:lstStyle/>
                    <a:p>
                      <a:r>
                        <a:rPr lang="en-US" dirty="0"/>
                        <a:t>Vocal emotion recognition, alternative sources of prediction</a:t>
                      </a:r>
                      <a:endParaRPr lang="en-IN" dirty="0"/>
                    </a:p>
                  </a:txBody>
                  <a:tcPr/>
                </a:tc>
                <a:tc>
                  <a:txBody>
                    <a:bodyPr/>
                    <a:lstStyle/>
                    <a:p>
                      <a:r>
                        <a:rPr lang="en-US" dirty="0"/>
                        <a:t>Relies on self-reported data, limited generalizability</a:t>
                      </a:r>
                      <a:endParaRPr lang="en-IN"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457806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1CF2C-594F-B89D-CC65-8522C1DD7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5C4F8DE-F8DC-BB6B-4887-79D5CAB8979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p:spPr>
      </p:pic>
      <p:sp>
        <p:nvSpPr>
          <p:cNvPr id="3" name="TextBox 2">
            <a:extLst>
              <a:ext uri="{FF2B5EF4-FFF2-40B4-BE49-F238E27FC236}">
                <a16:creationId xmlns:a16="http://schemas.microsoft.com/office/drawing/2014/main" xmlns="" id="{8A6637E9-4E56-31DA-12D6-A02666B5FA6F}"/>
              </a:ext>
            </a:extLst>
          </p:cNvPr>
          <p:cNvSpPr txBox="1"/>
          <p:nvPr/>
        </p:nvSpPr>
        <p:spPr>
          <a:xfrm>
            <a:off x="225414" y="126598"/>
            <a:ext cx="11592560" cy="369332"/>
          </a:xfrm>
          <a:prstGeom prst="rect">
            <a:avLst/>
          </a:prstGeom>
          <a:noFill/>
        </p:spPr>
        <p:txBody>
          <a:bodyPr wrap="square" rtlCol="0">
            <a:spAutoFit/>
          </a:bodyPr>
          <a:lstStyle/>
          <a:p>
            <a:pPr algn="ctr"/>
            <a:r>
              <a:rPr lang="en-IN" b="1" dirty="0"/>
              <a:t>LITERATURE REVIEW</a:t>
            </a:r>
          </a:p>
        </p:txBody>
      </p:sp>
      <p:graphicFrame>
        <p:nvGraphicFramePr>
          <p:cNvPr id="7" name="Table 6"/>
          <p:cNvGraphicFramePr>
            <a:graphicFrameLocks noGrp="1"/>
          </p:cNvGraphicFramePr>
          <p:nvPr>
            <p:extLst>
              <p:ext uri="{D42A27DB-BD31-4B8C-83A1-F6EECF244321}">
                <p14:modId xmlns:p14="http://schemas.microsoft.com/office/powerpoint/2010/main" xmlns="" val="3199499532"/>
              </p:ext>
            </p:extLst>
          </p:nvPr>
        </p:nvGraphicFramePr>
        <p:xfrm>
          <a:off x="225414" y="563208"/>
          <a:ext cx="11747028" cy="5770950"/>
        </p:xfrm>
        <a:graphic>
          <a:graphicData uri="http://schemas.openxmlformats.org/drawingml/2006/table">
            <a:tbl>
              <a:tblPr firstRow="1" bandRow="1">
                <a:tableStyleId>{7DF18680-E054-41AD-8BC1-D1AEF772440D}</a:tableStyleId>
              </a:tblPr>
              <a:tblGrid>
                <a:gridCol w="657989">
                  <a:extLst>
                    <a:ext uri="{9D8B030D-6E8A-4147-A177-3AD203B41FA5}">
                      <a16:colId xmlns:a16="http://schemas.microsoft.com/office/drawing/2014/main" xmlns="" val="20000"/>
                    </a:ext>
                  </a:extLst>
                </a:gridCol>
                <a:gridCol w="2143031">
                  <a:extLst>
                    <a:ext uri="{9D8B030D-6E8A-4147-A177-3AD203B41FA5}">
                      <a16:colId xmlns:a16="http://schemas.microsoft.com/office/drawing/2014/main" xmlns="" val="20001"/>
                    </a:ext>
                  </a:extLst>
                </a:gridCol>
                <a:gridCol w="2233420">
                  <a:extLst>
                    <a:ext uri="{9D8B030D-6E8A-4147-A177-3AD203B41FA5}">
                      <a16:colId xmlns:a16="http://schemas.microsoft.com/office/drawing/2014/main" xmlns="" val="20002"/>
                    </a:ext>
                  </a:extLst>
                </a:gridCol>
                <a:gridCol w="1678147">
                  <a:extLst>
                    <a:ext uri="{9D8B030D-6E8A-4147-A177-3AD203B41FA5}">
                      <a16:colId xmlns:a16="http://schemas.microsoft.com/office/drawing/2014/main" xmlns="" val="20003"/>
                    </a:ext>
                  </a:extLst>
                </a:gridCol>
                <a:gridCol w="1105621">
                  <a:extLst>
                    <a:ext uri="{9D8B030D-6E8A-4147-A177-3AD203B41FA5}">
                      <a16:colId xmlns:a16="http://schemas.microsoft.com/office/drawing/2014/main" xmlns="" val="20004"/>
                    </a:ext>
                  </a:extLst>
                </a:gridCol>
                <a:gridCol w="2069022">
                  <a:extLst>
                    <a:ext uri="{9D8B030D-6E8A-4147-A177-3AD203B41FA5}">
                      <a16:colId xmlns:a16="http://schemas.microsoft.com/office/drawing/2014/main" xmlns="" val="20005"/>
                    </a:ext>
                  </a:extLst>
                </a:gridCol>
                <a:gridCol w="1859798">
                  <a:extLst>
                    <a:ext uri="{9D8B030D-6E8A-4147-A177-3AD203B41FA5}">
                      <a16:colId xmlns:a16="http://schemas.microsoft.com/office/drawing/2014/main" xmlns="" val="20006"/>
                    </a:ext>
                  </a:extLst>
                </a:gridCol>
              </a:tblGrid>
              <a:tr h="467430">
                <a:tc>
                  <a:txBody>
                    <a:bodyPr/>
                    <a:lstStyle/>
                    <a:p>
                      <a:r>
                        <a:rPr lang="en-IN" sz="1800" dirty="0">
                          <a:solidFill>
                            <a:schemeClr val="bg1"/>
                          </a:solidFill>
                        </a:rPr>
                        <a:t>S.No</a:t>
                      </a:r>
                    </a:p>
                  </a:txBody>
                  <a:tcPr/>
                </a:tc>
                <a:tc>
                  <a:txBody>
                    <a:bodyPr/>
                    <a:lstStyle/>
                    <a:p>
                      <a:r>
                        <a:rPr lang="en-IN" sz="1800" dirty="0">
                          <a:solidFill>
                            <a:schemeClr val="bg1"/>
                          </a:solidFill>
                        </a:rPr>
                        <a:t>Title/Authors</a:t>
                      </a:r>
                    </a:p>
                  </a:txBody>
                  <a:tcPr/>
                </a:tc>
                <a:tc>
                  <a:txBody>
                    <a:bodyPr/>
                    <a:lstStyle/>
                    <a:p>
                      <a:r>
                        <a:rPr lang="en-IN" dirty="0"/>
                        <a:t>Chatbot Function</a:t>
                      </a:r>
                    </a:p>
                  </a:txBody>
                  <a:tcPr/>
                </a:tc>
                <a:tc>
                  <a:txBody>
                    <a:bodyPr/>
                    <a:lstStyle/>
                    <a:p>
                      <a:r>
                        <a:rPr lang="en-IN" dirty="0"/>
                        <a:t>Techniques</a:t>
                      </a:r>
                    </a:p>
                  </a:txBody>
                  <a:tcPr/>
                </a:tc>
                <a:tc>
                  <a:txBody>
                    <a:bodyPr/>
                    <a:lstStyle/>
                    <a:p>
                      <a:r>
                        <a:rPr lang="en-IN" dirty="0"/>
                        <a:t>Accuracy</a:t>
                      </a:r>
                    </a:p>
                  </a:txBody>
                  <a:tcPr/>
                </a:tc>
                <a:tc>
                  <a:txBody>
                    <a:bodyPr/>
                    <a:lstStyle/>
                    <a:p>
                      <a:r>
                        <a:rPr lang="en-IN" dirty="0"/>
                        <a:t>Future Scopes</a:t>
                      </a:r>
                    </a:p>
                  </a:txBody>
                  <a:tcPr/>
                </a:tc>
                <a:tc>
                  <a:txBody>
                    <a:bodyPr/>
                    <a:lstStyle/>
                    <a:p>
                      <a:r>
                        <a:rPr lang="en-IN" dirty="0"/>
                        <a:t>Drawbacks</a:t>
                      </a:r>
                    </a:p>
                  </a:txBody>
                  <a:tcPr/>
                </a:tc>
                <a:extLst>
                  <a:ext uri="{0D108BD9-81ED-4DB2-BD59-A6C34878D82A}">
                    <a16:rowId xmlns:a16="http://schemas.microsoft.com/office/drawing/2014/main" xmlns="" val="10000"/>
                  </a:ext>
                </a:extLst>
              </a:tr>
              <a:tr h="710326">
                <a:tc>
                  <a:txBody>
                    <a:bodyPr/>
                    <a:lstStyle/>
                    <a:p>
                      <a:r>
                        <a:rPr lang="en-IN" dirty="0"/>
                        <a:t>8</a:t>
                      </a:r>
                    </a:p>
                  </a:txBody>
                  <a:tcPr/>
                </a:tc>
                <a:tc>
                  <a:txBody>
                    <a:bodyPr/>
                    <a:lstStyle/>
                    <a:p>
                      <a:r>
                        <a:rPr lang="en-US" dirty="0"/>
                        <a:t>Psyche </a:t>
                      </a:r>
                      <a:r>
                        <a:rPr lang="en-US" dirty="0" err="1"/>
                        <a:t>Conversa</a:t>
                      </a:r>
                      <a:r>
                        <a:rPr lang="en-US" dirty="0"/>
                        <a:t> - A Deep Learning Based </a:t>
                      </a:r>
                      <a:r>
                        <a:rPr lang="en-US" dirty="0" err="1"/>
                        <a:t>Chatbot</a:t>
                      </a:r>
                      <a:r>
                        <a:rPr lang="en-US" dirty="0"/>
                        <a:t> Framework to Detect Mental Health State</a:t>
                      </a:r>
                      <a:endParaRPr lang="en-IN" dirty="0"/>
                    </a:p>
                  </a:txBody>
                  <a:tcPr/>
                </a:tc>
                <a:tc>
                  <a:txBody>
                    <a:bodyPr/>
                    <a:lstStyle/>
                    <a:p>
                      <a:r>
                        <a:rPr lang="en-US" dirty="0"/>
                        <a:t>Mental health state detection, CBT</a:t>
                      </a:r>
                      <a:endParaRPr lang="en-IN" dirty="0"/>
                    </a:p>
                  </a:txBody>
                  <a:tcPr/>
                </a:tc>
                <a:tc>
                  <a:txBody>
                    <a:bodyPr/>
                    <a:lstStyle/>
                    <a:p>
                      <a:r>
                        <a:rPr lang="en-IN" dirty="0" err="1"/>
                        <a:t>Keylogger</a:t>
                      </a:r>
                      <a:r>
                        <a:rPr lang="en-IN" dirty="0"/>
                        <a:t>, NLP, BERT</a:t>
                      </a:r>
                    </a:p>
                  </a:txBody>
                  <a:tcPr/>
                </a:tc>
                <a:tc>
                  <a:txBody>
                    <a:bodyPr/>
                    <a:lstStyle/>
                    <a:p>
                      <a:r>
                        <a:rPr lang="en-IN" sz="1800" b="0" i="0" kern="1200" dirty="0">
                          <a:solidFill>
                            <a:schemeClr val="dk1"/>
                          </a:solidFill>
                          <a:effectLst/>
                          <a:latin typeface="+mn-lt"/>
                          <a:ea typeface="+mn-ea"/>
                          <a:cs typeface="+mn-cs"/>
                        </a:rPr>
                        <a:t>83.54% (BERT)</a:t>
                      </a:r>
                      <a:endParaRPr lang="en-IN" dirty="0"/>
                    </a:p>
                  </a:txBody>
                  <a:tcPr/>
                </a:tc>
                <a:tc>
                  <a:txBody>
                    <a:bodyPr/>
                    <a:lstStyle/>
                    <a:p>
                      <a:r>
                        <a:rPr lang="en-IN" dirty="0"/>
                        <a:t>Voice/facial emotion analysis</a:t>
                      </a:r>
                    </a:p>
                  </a:txBody>
                  <a:tcPr/>
                </a:tc>
                <a:tc>
                  <a:txBody>
                    <a:bodyPr/>
                    <a:lstStyle/>
                    <a:p>
                      <a:r>
                        <a:rPr lang="en-US" dirty="0"/>
                        <a:t>Ethical concerns regarding </a:t>
                      </a:r>
                      <a:r>
                        <a:rPr lang="en-US" dirty="0" err="1"/>
                        <a:t>keylogging</a:t>
                      </a:r>
                      <a:r>
                        <a:rPr lang="en-US" dirty="0"/>
                        <a:t>, lack of transparency</a:t>
                      </a:r>
                      <a:endParaRPr lang="en-IN" dirty="0"/>
                    </a:p>
                  </a:txBody>
                  <a:tcPr/>
                </a:tc>
                <a:extLst>
                  <a:ext uri="{0D108BD9-81ED-4DB2-BD59-A6C34878D82A}">
                    <a16:rowId xmlns:a16="http://schemas.microsoft.com/office/drawing/2014/main" xmlns="" val="10001"/>
                  </a:ext>
                </a:extLst>
              </a:tr>
              <a:tr h="710326">
                <a:tc>
                  <a:txBody>
                    <a:bodyPr/>
                    <a:lstStyle/>
                    <a:p>
                      <a:r>
                        <a:rPr lang="en-IN" dirty="0"/>
                        <a:t>9</a:t>
                      </a:r>
                    </a:p>
                  </a:txBody>
                  <a:tcPr/>
                </a:tc>
                <a:tc>
                  <a:txBody>
                    <a:bodyPr/>
                    <a:lstStyle/>
                    <a:p>
                      <a:r>
                        <a:rPr lang="en-US" dirty="0"/>
                        <a:t>Mental Health </a:t>
                      </a:r>
                      <a:r>
                        <a:rPr lang="en-US" dirty="0" err="1"/>
                        <a:t>Chatbot</a:t>
                      </a:r>
                      <a:r>
                        <a:rPr lang="en-US" dirty="0"/>
                        <a:t> System by Using Machine Learning</a:t>
                      </a:r>
                      <a:endParaRPr lang="en-IN" dirty="0"/>
                    </a:p>
                  </a:txBody>
                  <a:tcPr/>
                </a:tc>
                <a:tc>
                  <a:txBody>
                    <a:bodyPr/>
                    <a:lstStyle/>
                    <a:p>
                      <a:r>
                        <a:rPr lang="en-IN" dirty="0"/>
                        <a:t>Mental health conversation</a:t>
                      </a:r>
                    </a:p>
                  </a:txBody>
                  <a:tcPr/>
                </a:tc>
                <a:tc>
                  <a:txBody>
                    <a:bodyPr/>
                    <a:lstStyle/>
                    <a:p>
                      <a:r>
                        <a:rPr lang="en-IN" dirty="0"/>
                        <a:t>NLP, Neural Networks</a:t>
                      </a:r>
                    </a:p>
                  </a:txBody>
                  <a:tcPr/>
                </a:tc>
                <a:tc>
                  <a:txBody>
                    <a:bodyPr/>
                    <a:lstStyle/>
                    <a:p>
                      <a:endParaRPr lang="en-IN"/>
                    </a:p>
                  </a:txBody>
                  <a:tcPr/>
                </a:tc>
                <a:tc>
                  <a:txBody>
                    <a:bodyPr/>
                    <a:lstStyle/>
                    <a:p>
                      <a:endParaRPr lang="en-IN"/>
                    </a:p>
                  </a:txBody>
                  <a:tcPr/>
                </a:tc>
                <a:tc>
                  <a:txBody>
                    <a:bodyPr/>
                    <a:lstStyle/>
                    <a:p>
                      <a:r>
                        <a:rPr lang="en-US" dirty="0"/>
                        <a:t>Limited information available, unclear functionality</a:t>
                      </a:r>
                      <a:endParaRPr lang="en-IN" dirty="0"/>
                    </a:p>
                  </a:txBody>
                  <a:tcPr/>
                </a:tc>
                <a:extLst>
                  <a:ext uri="{0D108BD9-81ED-4DB2-BD59-A6C34878D82A}">
                    <a16:rowId xmlns:a16="http://schemas.microsoft.com/office/drawing/2014/main" xmlns="" val="10002"/>
                  </a:ext>
                </a:extLst>
              </a:tr>
              <a:tr h="710326">
                <a:tc>
                  <a:txBody>
                    <a:bodyPr/>
                    <a:lstStyle/>
                    <a:p>
                      <a:r>
                        <a:rPr lang="en-IN" dirty="0"/>
                        <a:t>10</a:t>
                      </a:r>
                    </a:p>
                  </a:txBody>
                  <a:tcPr/>
                </a:tc>
                <a:tc>
                  <a:txBody>
                    <a:bodyPr/>
                    <a:lstStyle/>
                    <a:p>
                      <a:r>
                        <a:rPr lang="en-US" sz="1800" b="0" i="0" kern="1200" dirty="0" err="1">
                          <a:solidFill>
                            <a:schemeClr val="dk1"/>
                          </a:solidFill>
                          <a:effectLst/>
                          <a:latin typeface="+mn-lt"/>
                          <a:ea typeface="+mn-ea"/>
                          <a:cs typeface="+mn-cs"/>
                        </a:rPr>
                        <a:t>Intellibot</a:t>
                      </a:r>
                      <a:r>
                        <a:rPr lang="en-US" sz="1800" b="0" i="0" kern="1200" dirty="0">
                          <a:solidFill>
                            <a:schemeClr val="dk1"/>
                          </a:solidFill>
                          <a:effectLst/>
                          <a:latin typeface="+mn-lt"/>
                          <a:ea typeface="+mn-ea"/>
                          <a:cs typeface="+mn-cs"/>
                        </a:rPr>
                        <a:t>: A Personalized Behavioral Analysis </a:t>
                      </a:r>
                      <a:r>
                        <a:rPr lang="en-US" sz="1800" b="0" i="0" kern="1200" dirty="0" err="1">
                          <a:solidFill>
                            <a:schemeClr val="dk1"/>
                          </a:solidFill>
                          <a:effectLst/>
                          <a:latin typeface="+mn-lt"/>
                          <a:ea typeface="+mn-ea"/>
                          <a:cs typeface="+mn-cs"/>
                        </a:rPr>
                        <a:t>Chatbot</a:t>
                      </a:r>
                      <a:r>
                        <a:rPr lang="en-US" sz="1800" b="0" i="0" kern="1200" dirty="0">
                          <a:solidFill>
                            <a:schemeClr val="dk1"/>
                          </a:solidFill>
                          <a:effectLst/>
                          <a:latin typeface="+mn-lt"/>
                          <a:ea typeface="+mn-ea"/>
                          <a:cs typeface="+mn-cs"/>
                        </a:rPr>
                        <a:t> Framework Powered by GPT-3</a:t>
                      </a:r>
                      <a:endParaRPr lang="en-IN" dirty="0"/>
                    </a:p>
                  </a:txBody>
                  <a:tcPr/>
                </a:tc>
                <a:tc>
                  <a:txBody>
                    <a:bodyPr/>
                    <a:lstStyle/>
                    <a:p>
                      <a:r>
                        <a:rPr lang="en-US" sz="1800" b="0" i="0" kern="1200" dirty="0">
                          <a:solidFill>
                            <a:schemeClr val="dk1"/>
                          </a:solidFill>
                          <a:effectLst/>
                          <a:latin typeface="+mn-lt"/>
                          <a:ea typeface="+mn-ea"/>
                          <a:cs typeface="+mn-cs"/>
                        </a:rPr>
                        <a:t>Mental health support, emotional analysis</a:t>
                      </a:r>
                      <a:endParaRPr lang="en-IN" dirty="0"/>
                    </a:p>
                  </a:txBody>
                  <a:tcPr/>
                </a:tc>
                <a:tc>
                  <a:txBody>
                    <a:bodyPr/>
                    <a:lstStyle/>
                    <a:p>
                      <a:r>
                        <a:rPr lang="en-IN" dirty="0"/>
                        <a:t>GPT-3, pre-trained models, Hidden Markov Model</a:t>
                      </a:r>
                    </a:p>
                  </a:txBody>
                  <a:tcPr/>
                </a:tc>
                <a:tc>
                  <a:txBody>
                    <a:bodyPr/>
                    <a:lstStyle/>
                    <a:p>
                      <a:endParaRPr lang="en-IN" dirty="0"/>
                    </a:p>
                  </a:txBody>
                  <a:tcPr/>
                </a:tc>
                <a:tc>
                  <a:txBody>
                    <a:bodyPr/>
                    <a:lstStyle/>
                    <a:p>
                      <a:endParaRPr lang="en-IN"/>
                    </a:p>
                  </a:txBody>
                  <a:tcPr/>
                </a:tc>
                <a:tc>
                  <a:txBody>
                    <a:bodyPr/>
                    <a:lstStyle/>
                    <a:p>
                      <a:r>
                        <a:rPr lang="en-US" sz="1800" b="0" i="0" kern="1200" dirty="0">
                          <a:solidFill>
                            <a:schemeClr val="dk1"/>
                          </a:solidFill>
                          <a:effectLst/>
                          <a:latin typeface="+mn-lt"/>
                          <a:ea typeface="+mn-ea"/>
                          <a:cs typeface="+mn-cs"/>
                        </a:rPr>
                        <a:t>Black box model, limited interpretability</a:t>
                      </a:r>
                      <a:endParaRPr lang="en-IN" dirty="0"/>
                    </a:p>
                  </a:txBody>
                  <a:tcPr/>
                </a:tc>
                <a:extLst>
                  <a:ext uri="{0D108BD9-81ED-4DB2-BD59-A6C34878D82A}">
                    <a16:rowId xmlns:a16="http://schemas.microsoft.com/office/drawing/2014/main" xmlns="" val="10003"/>
                  </a:ext>
                </a:extLst>
              </a:tr>
              <a:tr h="710326">
                <a:tc>
                  <a:txBody>
                    <a:bodyPr/>
                    <a:lstStyle/>
                    <a:p>
                      <a:r>
                        <a:rPr lang="en-IN" dirty="0"/>
                        <a:t>11</a:t>
                      </a:r>
                    </a:p>
                  </a:txBody>
                  <a:tcPr/>
                </a:tc>
                <a:tc>
                  <a:txBody>
                    <a:bodyPr/>
                    <a:lstStyle/>
                    <a:p>
                      <a:r>
                        <a:rPr lang="en-US" dirty="0"/>
                        <a:t>Dynamic NLP Enabled </a:t>
                      </a:r>
                      <a:r>
                        <a:rPr lang="en-US" dirty="0" err="1"/>
                        <a:t>Chatbot</a:t>
                      </a:r>
                      <a:r>
                        <a:rPr lang="en-US" dirty="0"/>
                        <a:t> for Rural Health Care in India</a:t>
                      </a:r>
                      <a:endParaRPr lang="en-IN" dirty="0"/>
                    </a:p>
                  </a:txBody>
                  <a:tcPr/>
                </a:tc>
                <a:tc>
                  <a:txBody>
                    <a:bodyPr/>
                    <a:lstStyle/>
                    <a:p>
                      <a:r>
                        <a:rPr lang="en-IN" sz="1800" b="0" i="0" kern="1200" dirty="0" err="1">
                          <a:solidFill>
                            <a:schemeClr val="dk1"/>
                          </a:solidFill>
                          <a:effectLst/>
                          <a:latin typeface="+mn-lt"/>
                          <a:ea typeface="+mn-ea"/>
                          <a:cs typeface="+mn-cs"/>
                        </a:rPr>
                        <a:t>Telehealth</a:t>
                      </a:r>
                      <a:r>
                        <a:rPr lang="en-IN" sz="1800" b="0" i="0" kern="1200" dirty="0">
                          <a:solidFill>
                            <a:schemeClr val="dk1"/>
                          </a:solidFill>
                          <a:effectLst/>
                          <a:latin typeface="+mn-lt"/>
                          <a:ea typeface="+mn-ea"/>
                          <a:cs typeface="+mn-cs"/>
                        </a:rPr>
                        <a:t> </a:t>
                      </a:r>
                      <a:r>
                        <a:rPr lang="en-IN" sz="1800" b="0" i="0" kern="1200" dirty="0" err="1">
                          <a:solidFill>
                            <a:schemeClr val="dk1"/>
                          </a:solidFill>
                          <a:effectLst/>
                          <a:latin typeface="+mn-lt"/>
                          <a:ea typeface="+mn-ea"/>
                          <a:cs typeface="+mn-cs"/>
                        </a:rPr>
                        <a:t>chatbot</a:t>
                      </a:r>
                      <a:endParaRPr lang="en-IN" dirty="0"/>
                    </a:p>
                  </a:txBody>
                  <a:tcPr/>
                </a:tc>
                <a:tc>
                  <a:txBody>
                    <a:bodyPr/>
                    <a:lstStyle/>
                    <a:p>
                      <a:r>
                        <a:rPr lang="en-IN" sz="1800" b="0" i="0" kern="1200" dirty="0">
                          <a:solidFill>
                            <a:schemeClr val="dk1"/>
                          </a:solidFill>
                          <a:effectLst/>
                          <a:latin typeface="+mn-lt"/>
                          <a:ea typeface="+mn-ea"/>
                          <a:cs typeface="+mn-cs"/>
                        </a:rPr>
                        <a:t>NLP, multiple languages</a:t>
                      </a:r>
                      <a:endParaRPr lang="en-IN" dirty="0"/>
                    </a:p>
                  </a:txBody>
                  <a:tcPr/>
                </a:tc>
                <a:tc>
                  <a:txBody>
                    <a:bodyPr/>
                    <a:lstStyle/>
                    <a:p>
                      <a:endParaRPr lang="en-IN" dirty="0"/>
                    </a:p>
                  </a:txBody>
                  <a:tcPr/>
                </a:tc>
                <a:tc>
                  <a:txBody>
                    <a:bodyPr/>
                    <a:lstStyle/>
                    <a:p>
                      <a:r>
                        <a:rPr lang="en-US" sz="1800" b="0" i="0" kern="1200" dirty="0">
                          <a:solidFill>
                            <a:schemeClr val="dk1"/>
                          </a:solidFill>
                          <a:effectLst/>
                          <a:latin typeface="+mn-lt"/>
                          <a:ea typeface="+mn-ea"/>
                          <a:cs typeface="+mn-cs"/>
                        </a:rPr>
                        <a:t>Natural remedies, health checks, emergency numbers</a:t>
                      </a:r>
                      <a:endParaRPr lang="en-IN" dirty="0"/>
                    </a:p>
                  </a:txBody>
                  <a:tcPr/>
                </a:tc>
                <a:tc>
                  <a:txBody>
                    <a:bodyPr/>
                    <a:lstStyle/>
                    <a:p>
                      <a:r>
                        <a:rPr lang="en-US" sz="1800" b="0" i="0" kern="1200" dirty="0">
                          <a:solidFill>
                            <a:schemeClr val="dk1"/>
                          </a:solidFill>
                          <a:effectLst/>
                          <a:latin typeface="+mn-lt"/>
                          <a:ea typeface="+mn-ea"/>
                          <a:cs typeface="+mn-cs"/>
                        </a:rPr>
                        <a:t>Limited access to resources, potential for misinformation</a:t>
                      </a:r>
                      <a:endParaRPr lang="en-IN"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324856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2218</Words>
  <Application>Microsoft Office PowerPoint</Application>
  <PresentationFormat>Custom</PresentationFormat>
  <Paragraphs>407</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chatbot- training:</vt:lpstr>
      <vt:lpstr>Slide 26</vt:lpstr>
      <vt:lpstr>councel-chat dataset preprocessing</vt:lpstr>
      <vt:lpstr>Slide 28</vt:lpstr>
      <vt:lpstr>chatbot results</vt:lpstr>
      <vt:lpstr>Slide 30</vt:lpstr>
      <vt:lpstr>Chatbot Module</vt:lpstr>
      <vt:lpstr>App Module</vt:lpstr>
      <vt:lpstr>Slide 33</vt:lpstr>
      <vt:lpstr>Slide 34</vt:lpstr>
      <vt:lpstr>Tasks:</vt:lpstr>
      <vt:lpstr>Weekly Tasks                                                                    Games</vt:lpstr>
      <vt:lpstr>Conclusion</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 harsha k</dc:creator>
  <cp:lastModifiedBy>Windows User</cp:lastModifiedBy>
  <cp:revision>309</cp:revision>
  <dcterms:created xsi:type="dcterms:W3CDTF">2024-01-28T13:36:03Z</dcterms:created>
  <dcterms:modified xsi:type="dcterms:W3CDTF">2024-03-27T06:07:25Z</dcterms:modified>
</cp:coreProperties>
</file>